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1"/>
  </p:notesMasterIdLst>
  <p:handoutMasterIdLst>
    <p:handoutMasterId r:id="rId22"/>
  </p:handoutMasterIdLst>
  <p:sldIdLst>
    <p:sldId id="256" r:id="rId5"/>
    <p:sldId id="266" r:id="rId6"/>
    <p:sldId id="258" r:id="rId7"/>
    <p:sldId id="261" r:id="rId8"/>
    <p:sldId id="262" r:id="rId9"/>
    <p:sldId id="268" r:id="rId10"/>
    <p:sldId id="271" r:id="rId11"/>
    <p:sldId id="276" r:id="rId12"/>
    <p:sldId id="278" r:id="rId13"/>
    <p:sldId id="277" r:id="rId14"/>
    <p:sldId id="279" r:id="rId15"/>
    <p:sldId id="267" r:id="rId16"/>
    <p:sldId id="273" r:id="rId17"/>
    <p:sldId id="263" r:id="rId18"/>
    <p:sldId id="265" r:id="rId19"/>
    <p:sldId id="264"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12" autoAdjust="0"/>
  </p:normalViewPr>
  <p:slideViewPr>
    <p:cSldViewPr snapToGrid="0">
      <p:cViewPr varScale="1">
        <p:scale>
          <a:sx n="86" d="100"/>
          <a:sy n="86" d="100"/>
        </p:scale>
        <p:origin x="562" y="58"/>
      </p:cViewPr>
      <p:guideLst/>
    </p:cSldViewPr>
  </p:slideViewPr>
  <p:notesTextViewPr>
    <p:cViewPr>
      <p:scale>
        <a:sx n="3" d="2"/>
        <a:sy n="3" d="2"/>
      </p:scale>
      <p:origin x="0" y="0"/>
    </p:cViewPr>
  </p:notesTextViewPr>
  <p:notesViewPr>
    <p:cSldViewPr snapToGrid="0" showGuide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ata2.xml.rels><?xml version="1.0" encoding="UTF-8" standalone="yes"?>
<Relationships xmlns="http://schemas.openxmlformats.org/package/2006/relationships"><Relationship Id="rId3" Type="http://schemas.openxmlformats.org/officeDocument/2006/relationships/hyperlink" Target="https://www.ncdhhs.gov/assistance/childrens-services/child-care-provider-search" TargetMode="External"/><Relationship Id="rId2" Type="http://schemas.openxmlformats.org/officeDocument/2006/relationships/hyperlink" Target="https://www.ncdhhs.gov/assistance/childrens-services/child-care-subsidy" TargetMode="External"/><Relationship Id="rId1" Type="http://schemas.openxmlformats.org/officeDocument/2006/relationships/hyperlink" Target="https://ncchildcare.ncdhhs.gov/" TargetMode="External"/><Relationship Id="rId5" Type="http://schemas.openxmlformats.org/officeDocument/2006/relationships/hyperlink" Target="https://policies.ncdhhs.gov/divisional/child-development/child-care-subsidy-services/forms/dcd-0456-spanish-copy-of-application-for-child-care-services-and-instructions/@@display-file/form_file/dcd-0456-sp.pdf" TargetMode="External"/><Relationship Id="rId4" Type="http://schemas.openxmlformats.org/officeDocument/2006/relationships/hyperlink" Target="https://policies.ncdhhs.gov/divisional/child-development/child-care-subsidy-services/forms/dcd-0456-english-copy-of-application-for-child-care-services-and-instructions/@@display-file/form_file/dcd-0456.pdf"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3" Type="http://schemas.openxmlformats.org/officeDocument/2006/relationships/hyperlink" Target="https://www.ncdhhs.gov/assistance/childrens-services/child-care-provider-search" TargetMode="External"/><Relationship Id="rId2" Type="http://schemas.openxmlformats.org/officeDocument/2006/relationships/hyperlink" Target="https://www.ncdhhs.gov/assistance/childrens-services/child-care-subsidy" TargetMode="External"/><Relationship Id="rId1" Type="http://schemas.openxmlformats.org/officeDocument/2006/relationships/hyperlink" Target="https://ncchildcare.ncdhhs.gov/" TargetMode="External"/><Relationship Id="rId5" Type="http://schemas.openxmlformats.org/officeDocument/2006/relationships/hyperlink" Target="https://policies.ncdhhs.gov/divisional/child-development/child-care-subsidy-services/forms/dcd-0456-spanish-copy-of-application-for-child-care-services-and-instructions/@@display-file/form_file/dcd-0456-sp.pdf" TargetMode="External"/><Relationship Id="rId4" Type="http://schemas.openxmlformats.org/officeDocument/2006/relationships/hyperlink" Target="https://policies.ncdhhs.gov/divisional/child-development/child-care-subsidy-services/forms/dcd-0456-english-copy-of-application-for-child-care-services-and-instructions/@@display-file/form_file/dcd-0456.pdf"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icon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dgm:fillClrLst>
    <dgm:linClrLst meth="repeat">
      <a:schemeClr val="lt1">
        <a:alpha val="0"/>
      </a:schemeClr>
    </dgm:linClrLst>
    <dgm:effectClrLst/>
    <dgm:txLinClrLst/>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6C53FE-E489-4609-BEF2-FF5CA016F93A}" type="doc">
      <dgm:prSet loTypeId="urn:microsoft.com/office/officeart/2018/2/layout/IconCircleList" loCatId="icon" qsTypeId="urn:microsoft.com/office/officeart/2005/8/quickstyle/simple1" qsCatId="simple" csTypeId="urn:microsoft.com/office/officeart/2018/5/colors/Iconchunking_neutralicon_accent6_2" csCatId="accent6" phldr="1"/>
      <dgm:spPr/>
      <dgm:t>
        <a:bodyPr/>
        <a:lstStyle/>
        <a:p>
          <a:endParaRPr lang="en-US"/>
        </a:p>
      </dgm:t>
    </dgm:pt>
    <dgm:pt modelId="{406D8753-BC4C-4D9D-8507-BF1AEE67C1A0}">
      <dgm:prSet phldrT="[Text]"/>
      <dgm:spPr/>
      <dgm:t>
        <a:bodyPr/>
        <a:lstStyle/>
        <a:p>
          <a:pPr>
            <a:lnSpc>
              <a:spcPct val="100000"/>
            </a:lnSpc>
          </a:pPr>
          <a:r>
            <a:rPr lang="en-US" dirty="0"/>
            <a:t>  Phone</a:t>
          </a:r>
        </a:p>
      </dgm:t>
    </dgm:pt>
    <dgm:pt modelId="{F91BE42D-EA71-4F28-89C7-4A4A8F7E0218}" type="parTrans" cxnId="{DEDB17E4-FA46-484D-99E2-08BD6C5F7ECF}">
      <dgm:prSet/>
      <dgm:spPr/>
      <dgm:t>
        <a:bodyPr/>
        <a:lstStyle/>
        <a:p>
          <a:endParaRPr lang="en-US"/>
        </a:p>
      </dgm:t>
    </dgm:pt>
    <dgm:pt modelId="{2B08DCAA-5743-4EFE-910A-9B7118245247}" type="sibTrans" cxnId="{DEDB17E4-FA46-484D-99E2-08BD6C5F7ECF}">
      <dgm:prSet/>
      <dgm:spPr/>
      <dgm:t>
        <a:bodyPr/>
        <a:lstStyle/>
        <a:p>
          <a:pPr>
            <a:lnSpc>
              <a:spcPct val="100000"/>
            </a:lnSpc>
          </a:pPr>
          <a:endParaRPr lang="en-US"/>
        </a:p>
      </dgm:t>
    </dgm:pt>
    <dgm:pt modelId="{5A7CAA9E-ECEB-4818-90BD-0FEDEC5F5ED8}">
      <dgm:prSet phldrT="[Text]"/>
      <dgm:spPr/>
      <dgm:t>
        <a:bodyPr/>
        <a:lstStyle/>
        <a:p>
          <a:pPr>
            <a:lnSpc>
              <a:spcPct val="100000"/>
            </a:lnSpc>
          </a:pPr>
          <a:r>
            <a:rPr lang="en-US" dirty="0"/>
            <a:t>In-Person</a:t>
          </a:r>
        </a:p>
      </dgm:t>
    </dgm:pt>
    <dgm:pt modelId="{E49424C6-1C60-418A-8F1D-F1971D8B41FD}" type="parTrans" cxnId="{5EE0346E-C095-471A-8C60-B26BD4D645FC}">
      <dgm:prSet/>
      <dgm:spPr/>
      <dgm:t>
        <a:bodyPr/>
        <a:lstStyle/>
        <a:p>
          <a:endParaRPr lang="en-US"/>
        </a:p>
      </dgm:t>
    </dgm:pt>
    <dgm:pt modelId="{A635961A-4C5A-44DC-9817-6614490E562D}" type="sibTrans" cxnId="{5EE0346E-C095-471A-8C60-B26BD4D645FC}">
      <dgm:prSet/>
      <dgm:spPr/>
      <dgm:t>
        <a:bodyPr/>
        <a:lstStyle/>
        <a:p>
          <a:pPr>
            <a:lnSpc>
              <a:spcPct val="100000"/>
            </a:lnSpc>
          </a:pPr>
          <a:endParaRPr lang="en-US"/>
        </a:p>
      </dgm:t>
    </dgm:pt>
    <dgm:pt modelId="{0782F6E0-CB53-406D-986B-AE5BD75DA8E4}">
      <dgm:prSet phldrT="[Text]"/>
      <dgm:spPr/>
      <dgm:t>
        <a:bodyPr/>
        <a:lstStyle/>
        <a:p>
          <a:pPr>
            <a:lnSpc>
              <a:spcPct val="100000"/>
            </a:lnSpc>
          </a:pPr>
          <a:r>
            <a:rPr lang="en-US" dirty="0"/>
            <a:t>Mail, Faxed or Email</a:t>
          </a:r>
        </a:p>
      </dgm:t>
    </dgm:pt>
    <dgm:pt modelId="{AF658C76-05EC-4B58-89C2-15373A79C67B}" type="parTrans" cxnId="{BAE42B48-EB2F-4CA9-BB4B-2CC208F8B14C}">
      <dgm:prSet/>
      <dgm:spPr/>
      <dgm:t>
        <a:bodyPr/>
        <a:lstStyle/>
        <a:p>
          <a:endParaRPr lang="en-US"/>
        </a:p>
      </dgm:t>
    </dgm:pt>
    <dgm:pt modelId="{14693B3E-7CAF-4C88-8855-BACC41AAB5AE}" type="sibTrans" cxnId="{BAE42B48-EB2F-4CA9-BB4B-2CC208F8B14C}">
      <dgm:prSet/>
      <dgm:spPr/>
      <dgm:t>
        <a:bodyPr/>
        <a:lstStyle/>
        <a:p>
          <a:endParaRPr lang="en-US"/>
        </a:p>
      </dgm:t>
    </dgm:pt>
    <dgm:pt modelId="{4DAF9F59-6141-4F13-9AE7-C2F4FE384BE9}" type="pres">
      <dgm:prSet presAssocID="{396C53FE-E489-4609-BEF2-FF5CA016F93A}" presName="root" presStyleCnt="0">
        <dgm:presLayoutVars>
          <dgm:dir/>
          <dgm:resizeHandles val="exact"/>
        </dgm:presLayoutVars>
      </dgm:prSet>
      <dgm:spPr/>
    </dgm:pt>
    <dgm:pt modelId="{F09DA185-5731-427E-9FE7-CC469B75A217}" type="pres">
      <dgm:prSet presAssocID="{396C53FE-E489-4609-BEF2-FF5CA016F93A}" presName="container" presStyleCnt="0">
        <dgm:presLayoutVars>
          <dgm:dir/>
          <dgm:resizeHandles val="exact"/>
        </dgm:presLayoutVars>
      </dgm:prSet>
      <dgm:spPr/>
    </dgm:pt>
    <dgm:pt modelId="{B0DF8190-958A-4358-A250-8A5B84CEE923}" type="pres">
      <dgm:prSet presAssocID="{406D8753-BC4C-4D9D-8507-BF1AEE67C1A0}" presName="compNode" presStyleCnt="0"/>
      <dgm:spPr/>
    </dgm:pt>
    <dgm:pt modelId="{E0E369EC-A917-4A51-A203-1C2CD857143F}" type="pres">
      <dgm:prSet presAssocID="{406D8753-BC4C-4D9D-8507-BF1AEE67C1A0}" presName="iconBgRect" presStyleLbl="bgShp" presStyleIdx="0" presStyleCnt="3"/>
      <dgm:spPr/>
    </dgm:pt>
    <dgm:pt modelId="{BB7B9D37-4B6F-4B6E-AFC7-8470816EEBDA}" type="pres">
      <dgm:prSet presAssocID="{406D8753-BC4C-4D9D-8507-BF1AEE67C1A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peaker Phone"/>
        </a:ext>
      </dgm:extLst>
    </dgm:pt>
    <dgm:pt modelId="{1EE73780-5057-4257-AAE3-B2342D34667E}" type="pres">
      <dgm:prSet presAssocID="{406D8753-BC4C-4D9D-8507-BF1AEE67C1A0}" presName="spaceRect" presStyleCnt="0"/>
      <dgm:spPr/>
    </dgm:pt>
    <dgm:pt modelId="{B5A21CA4-FB20-45CB-BC90-792F465C69F8}" type="pres">
      <dgm:prSet presAssocID="{406D8753-BC4C-4D9D-8507-BF1AEE67C1A0}" presName="textRect" presStyleLbl="revTx" presStyleIdx="0" presStyleCnt="3">
        <dgm:presLayoutVars>
          <dgm:chMax val="1"/>
          <dgm:chPref val="1"/>
        </dgm:presLayoutVars>
      </dgm:prSet>
      <dgm:spPr/>
    </dgm:pt>
    <dgm:pt modelId="{48801856-4192-41A9-8CF1-74612905C6CB}" type="pres">
      <dgm:prSet presAssocID="{2B08DCAA-5743-4EFE-910A-9B7118245247}" presName="sibTrans" presStyleLbl="sibTrans2D1" presStyleIdx="0" presStyleCnt="0"/>
      <dgm:spPr/>
    </dgm:pt>
    <dgm:pt modelId="{67AE6A4E-D9FF-4105-BEF5-52D63CF9E4D5}" type="pres">
      <dgm:prSet presAssocID="{5A7CAA9E-ECEB-4818-90BD-0FEDEC5F5ED8}" presName="compNode" presStyleCnt="0"/>
      <dgm:spPr/>
    </dgm:pt>
    <dgm:pt modelId="{8EFFCA77-1B29-4251-ABA3-6380A24C6B19}" type="pres">
      <dgm:prSet presAssocID="{5A7CAA9E-ECEB-4818-90BD-0FEDEC5F5ED8}" presName="iconBgRect" presStyleLbl="bgShp" presStyleIdx="1" presStyleCnt="3"/>
      <dgm:spPr/>
    </dgm:pt>
    <dgm:pt modelId="{DAA5DF98-0DB6-42FF-A128-D9A240F24E1D}" type="pres">
      <dgm:prSet presAssocID="{5A7CAA9E-ECEB-4818-90BD-0FEDEC5F5ED8}"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Man"/>
        </a:ext>
      </dgm:extLst>
    </dgm:pt>
    <dgm:pt modelId="{516AF5D8-817B-406F-9C23-6ECF4136605F}" type="pres">
      <dgm:prSet presAssocID="{5A7CAA9E-ECEB-4818-90BD-0FEDEC5F5ED8}" presName="spaceRect" presStyleCnt="0"/>
      <dgm:spPr/>
    </dgm:pt>
    <dgm:pt modelId="{0C512B59-27FC-4165-8D69-9D7BA0A9F5DC}" type="pres">
      <dgm:prSet presAssocID="{5A7CAA9E-ECEB-4818-90BD-0FEDEC5F5ED8}" presName="textRect" presStyleLbl="revTx" presStyleIdx="1" presStyleCnt="3">
        <dgm:presLayoutVars>
          <dgm:chMax val="1"/>
          <dgm:chPref val="1"/>
        </dgm:presLayoutVars>
      </dgm:prSet>
      <dgm:spPr/>
    </dgm:pt>
    <dgm:pt modelId="{04FB025C-B91B-436A-B4C9-BC539CBB722F}" type="pres">
      <dgm:prSet presAssocID="{A635961A-4C5A-44DC-9817-6614490E562D}" presName="sibTrans" presStyleLbl="sibTrans2D1" presStyleIdx="0" presStyleCnt="0"/>
      <dgm:spPr/>
    </dgm:pt>
    <dgm:pt modelId="{B99C70BC-7A0F-447D-BA96-73E0AB0239EE}" type="pres">
      <dgm:prSet presAssocID="{0782F6E0-CB53-406D-986B-AE5BD75DA8E4}" presName="compNode" presStyleCnt="0"/>
      <dgm:spPr/>
    </dgm:pt>
    <dgm:pt modelId="{B49317BE-4DC4-4526-ABEC-FFA155D196BA}" type="pres">
      <dgm:prSet presAssocID="{0782F6E0-CB53-406D-986B-AE5BD75DA8E4}" presName="iconBgRect" presStyleLbl="bgShp" presStyleIdx="2" presStyleCnt="3"/>
      <dgm:spPr/>
    </dgm:pt>
    <dgm:pt modelId="{31348E31-D655-4D7F-942A-D87A99028B20}" type="pres">
      <dgm:prSet presAssocID="{0782F6E0-CB53-406D-986B-AE5BD75DA8E4}" presName="iconRect" presStyleLbl="node1" presStyleIdx="2" presStyleCnt="3"/>
      <dgm:spPr/>
    </dgm:pt>
    <dgm:pt modelId="{06BD38E3-3B49-4547-AAC0-80254B4EED5F}" type="pres">
      <dgm:prSet presAssocID="{0782F6E0-CB53-406D-986B-AE5BD75DA8E4}" presName="spaceRect" presStyleCnt="0"/>
      <dgm:spPr/>
    </dgm:pt>
    <dgm:pt modelId="{AE69051B-B707-41FD-9E03-0FF4FE1ADD5D}" type="pres">
      <dgm:prSet presAssocID="{0782F6E0-CB53-406D-986B-AE5BD75DA8E4}" presName="textRect" presStyleLbl="revTx" presStyleIdx="2" presStyleCnt="3">
        <dgm:presLayoutVars>
          <dgm:chMax val="1"/>
          <dgm:chPref val="1"/>
        </dgm:presLayoutVars>
      </dgm:prSet>
      <dgm:spPr/>
    </dgm:pt>
  </dgm:ptLst>
  <dgm:cxnLst>
    <dgm:cxn modelId="{C3DAE117-E5EE-419C-A3EA-8D659BA79313}" type="presOf" srcId="{2B08DCAA-5743-4EFE-910A-9B7118245247}" destId="{48801856-4192-41A9-8CF1-74612905C6CB}" srcOrd="0" destOrd="0" presId="urn:microsoft.com/office/officeart/2018/2/layout/IconCircleList"/>
    <dgm:cxn modelId="{AFD4172C-A74A-4A76-9974-DA97AE736564}" type="presOf" srcId="{406D8753-BC4C-4D9D-8507-BF1AEE67C1A0}" destId="{B5A21CA4-FB20-45CB-BC90-792F465C69F8}" srcOrd="0" destOrd="0" presId="urn:microsoft.com/office/officeart/2018/2/layout/IconCircleList"/>
    <dgm:cxn modelId="{F0AD5967-03E5-46C2-AA3A-F63227F86C6C}" type="presOf" srcId="{A635961A-4C5A-44DC-9817-6614490E562D}" destId="{04FB025C-B91B-436A-B4C9-BC539CBB722F}" srcOrd="0" destOrd="0" presId="urn:microsoft.com/office/officeart/2018/2/layout/IconCircleList"/>
    <dgm:cxn modelId="{BAE42B48-EB2F-4CA9-BB4B-2CC208F8B14C}" srcId="{396C53FE-E489-4609-BEF2-FF5CA016F93A}" destId="{0782F6E0-CB53-406D-986B-AE5BD75DA8E4}" srcOrd="2" destOrd="0" parTransId="{AF658C76-05EC-4B58-89C2-15373A79C67B}" sibTransId="{14693B3E-7CAF-4C88-8855-BACC41AAB5AE}"/>
    <dgm:cxn modelId="{5EE0346E-C095-471A-8C60-B26BD4D645FC}" srcId="{396C53FE-E489-4609-BEF2-FF5CA016F93A}" destId="{5A7CAA9E-ECEB-4818-90BD-0FEDEC5F5ED8}" srcOrd="1" destOrd="0" parTransId="{E49424C6-1C60-418A-8F1D-F1971D8B41FD}" sibTransId="{A635961A-4C5A-44DC-9817-6614490E562D}"/>
    <dgm:cxn modelId="{FDFE9674-D58E-423E-AA38-E4D803A78C9C}" type="presOf" srcId="{0782F6E0-CB53-406D-986B-AE5BD75DA8E4}" destId="{AE69051B-B707-41FD-9E03-0FF4FE1ADD5D}" srcOrd="0" destOrd="0" presId="urn:microsoft.com/office/officeart/2018/2/layout/IconCircleList"/>
    <dgm:cxn modelId="{B998F6D2-DCDC-4E53-B2EE-8A2933B54987}" type="presOf" srcId="{5A7CAA9E-ECEB-4818-90BD-0FEDEC5F5ED8}" destId="{0C512B59-27FC-4165-8D69-9D7BA0A9F5DC}" srcOrd="0" destOrd="0" presId="urn:microsoft.com/office/officeart/2018/2/layout/IconCircleList"/>
    <dgm:cxn modelId="{DEDB17E4-FA46-484D-99E2-08BD6C5F7ECF}" srcId="{396C53FE-E489-4609-BEF2-FF5CA016F93A}" destId="{406D8753-BC4C-4D9D-8507-BF1AEE67C1A0}" srcOrd="0" destOrd="0" parTransId="{F91BE42D-EA71-4F28-89C7-4A4A8F7E0218}" sibTransId="{2B08DCAA-5743-4EFE-910A-9B7118245247}"/>
    <dgm:cxn modelId="{1A1CB6FB-E5F5-4CD6-A9D5-DFEACC302470}" type="presOf" srcId="{396C53FE-E489-4609-BEF2-FF5CA016F93A}" destId="{4DAF9F59-6141-4F13-9AE7-C2F4FE384BE9}" srcOrd="0" destOrd="0" presId="urn:microsoft.com/office/officeart/2018/2/layout/IconCircleList"/>
    <dgm:cxn modelId="{B6A85391-1D11-4ABD-99A4-6D80EFA61C7A}" type="presParOf" srcId="{4DAF9F59-6141-4F13-9AE7-C2F4FE384BE9}" destId="{F09DA185-5731-427E-9FE7-CC469B75A217}" srcOrd="0" destOrd="0" presId="urn:microsoft.com/office/officeart/2018/2/layout/IconCircleList"/>
    <dgm:cxn modelId="{CA233481-24D2-4D2B-90CB-7ECFBF16A6BE}" type="presParOf" srcId="{F09DA185-5731-427E-9FE7-CC469B75A217}" destId="{B0DF8190-958A-4358-A250-8A5B84CEE923}" srcOrd="0" destOrd="0" presId="urn:microsoft.com/office/officeart/2018/2/layout/IconCircleList"/>
    <dgm:cxn modelId="{B8E86282-561A-4E50-96D6-BACC43405792}" type="presParOf" srcId="{B0DF8190-958A-4358-A250-8A5B84CEE923}" destId="{E0E369EC-A917-4A51-A203-1C2CD857143F}" srcOrd="0" destOrd="0" presId="urn:microsoft.com/office/officeart/2018/2/layout/IconCircleList"/>
    <dgm:cxn modelId="{F5EF464A-E713-4185-9007-931DAA7DAC26}" type="presParOf" srcId="{B0DF8190-958A-4358-A250-8A5B84CEE923}" destId="{BB7B9D37-4B6F-4B6E-AFC7-8470816EEBDA}" srcOrd="1" destOrd="0" presId="urn:microsoft.com/office/officeart/2018/2/layout/IconCircleList"/>
    <dgm:cxn modelId="{D22E0988-ABA9-4A31-BB24-A6BF2EBC588A}" type="presParOf" srcId="{B0DF8190-958A-4358-A250-8A5B84CEE923}" destId="{1EE73780-5057-4257-AAE3-B2342D34667E}" srcOrd="2" destOrd="0" presId="urn:microsoft.com/office/officeart/2018/2/layout/IconCircleList"/>
    <dgm:cxn modelId="{E3C5E05C-DFC8-4FF8-A5A8-571D47B476B6}" type="presParOf" srcId="{B0DF8190-958A-4358-A250-8A5B84CEE923}" destId="{B5A21CA4-FB20-45CB-BC90-792F465C69F8}" srcOrd="3" destOrd="0" presId="urn:microsoft.com/office/officeart/2018/2/layout/IconCircleList"/>
    <dgm:cxn modelId="{E3583557-37C6-42DE-AB7E-68E8A5745627}" type="presParOf" srcId="{F09DA185-5731-427E-9FE7-CC469B75A217}" destId="{48801856-4192-41A9-8CF1-74612905C6CB}" srcOrd="1" destOrd="0" presId="urn:microsoft.com/office/officeart/2018/2/layout/IconCircleList"/>
    <dgm:cxn modelId="{9F692F4E-F496-40D3-BFD0-50CB7B52DCDC}" type="presParOf" srcId="{F09DA185-5731-427E-9FE7-CC469B75A217}" destId="{67AE6A4E-D9FF-4105-BEF5-52D63CF9E4D5}" srcOrd="2" destOrd="0" presId="urn:microsoft.com/office/officeart/2018/2/layout/IconCircleList"/>
    <dgm:cxn modelId="{7C0EFBD8-4EE8-4830-8D52-8723D57CB550}" type="presParOf" srcId="{67AE6A4E-D9FF-4105-BEF5-52D63CF9E4D5}" destId="{8EFFCA77-1B29-4251-ABA3-6380A24C6B19}" srcOrd="0" destOrd="0" presId="urn:microsoft.com/office/officeart/2018/2/layout/IconCircleList"/>
    <dgm:cxn modelId="{F76CDFF1-2B7C-44F1-BB84-CCAF66E6681C}" type="presParOf" srcId="{67AE6A4E-D9FF-4105-BEF5-52D63CF9E4D5}" destId="{DAA5DF98-0DB6-42FF-A128-D9A240F24E1D}" srcOrd="1" destOrd="0" presId="urn:microsoft.com/office/officeart/2018/2/layout/IconCircleList"/>
    <dgm:cxn modelId="{720C4CD3-EE11-4B28-9B22-419CD30044C9}" type="presParOf" srcId="{67AE6A4E-D9FF-4105-BEF5-52D63CF9E4D5}" destId="{516AF5D8-817B-406F-9C23-6ECF4136605F}" srcOrd="2" destOrd="0" presId="urn:microsoft.com/office/officeart/2018/2/layout/IconCircleList"/>
    <dgm:cxn modelId="{96017507-B3CD-4FD2-9D1A-546C98ECB57E}" type="presParOf" srcId="{67AE6A4E-D9FF-4105-BEF5-52D63CF9E4D5}" destId="{0C512B59-27FC-4165-8D69-9D7BA0A9F5DC}" srcOrd="3" destOrd="0" presId="urn:microsoft.com/office/officeart/2018/2/layout/IconCircleList"/>
    <dgm:cxn modelId="{ADDE81EE-2BF4-4964-B81B-CCCE3BDF962E}" type="presParOf" srcId="{F09DA185-5731-427E-9FE7-CC469B75A217}" destId="{04FB025C-B91B-436A-B4C9-BC539CBB722F}" srcOrd="3" destOrd="0" presId="urn:microsoft.com/office/officeart/2018/2/layout/IconCircleList"/>
    <dgm:cxn modelId="{8AD35005-096F-438D-A85E-7DF8AAA895C3}" type="presParOf" srcId="{F09DA185-5731-427E-9FE7-CC469B75A217}" destId="{B99C70BC-7A0F-447D-BA96-73E0AB0239EE}" srcOrd="4" destOrd="0" presId="urn:microsoft.com/office/officeart/2018/2/layout/IconCircleList"/>
    <dgm:cxn modelId="{D289A0DB-DEBE-462E-8BE0-94C45DD26AB6}" type="presParOf" srcId="{B99C70BC-7A0F-447D-BA96-73E0AB0239EE}" destId="{B49317BE-4DC4-4526-ABEC-FFA155D196BA}" srcOrd="0" destOrd="0" presId="urn:microsoft.com/office/officeart/2018/2/layout/IconCircleList"/>
    <dgm:cxn modelId="{1E96F2C0-3775-44E9-9AA5-581504FAE309}" type="presParOf" srcId="{B99C70BC-7A0F-447D-BA96-73E0AB0239EE}" destId="{31348E31-D655-4D7F-942A-D87A99028B20}" srcOrd="1" destOrd="0" presId="urn:microsoft.com/office/officeart/2018/2/layout/IconCircleList"/>
    <dgm:cxn modelId="{AA95BF67-CCF2-4ED7-99A1-01DB8137A900}" type="presParOf" srcId="{B99C70BC-7A0F-447D-BA96-73E0AB0239EE}" destId="{06BD38E3-3B49-4547-AAC0-80254B4EED5F}" srcOrd="2" destOrd="0" presId="urn:microsoft.com/office/officeart/2018/2/layout/IconCircleList"/>
    <dgm:cxn modelId="{B989A294-0334-4065-87CE-29A4277B86A7}" type="presParOf" srcId="{B99C70BC-7A0F-447D-BA96-73E0AB0239EE}" destId="{AE69051B-B707-41FD-9E03-0FF4FE1ADD5D}"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E9A61D-3054-457C-BBCB-D4A66DB3AE14}"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F28F74AD-FE11-400E-AA66-14D4941EC330}">
      <dgm:prSet phldrT="[Text]"/>
      <dgm:spPr/>
      <dgm:t>
        <a:bodyPr/>
        <a:lstStyle/>
        <a:p>
          <a:r>
            <a:rPr lang="en-US" dirty="0">
              <a:hlinkClick xmlns:r="http://schemas.openxmlformats.org/officeDocument/2006/relationships" r:id="rId1"/>
            </a:rPr>
            <a:t>NCHHS Child Daycare</a:t>
          </a:r>
          <a:endParaRPr lang="en-US" dirty="0"/>
        </a:p>
      </dgm:t>
    </dgm:pt>
    <dgm:pt modelId="{B01BD6F0-29C4-4893-AC44-AEACF52839E1}" type="parTrans" cxnId="{7A1574A6-D407-40B8-A11E-A8F8566DF6E9}">
      <dgm:prSet/>
      <dgm:spPr/>
      <dgm:t>
        <a:bodyPr/>
        <a:lstStyle/>
        <a:p>
          <a:endParaRPr lang="en-US"/>
        </a:p>
      </dgm:t>
    </dgm:pt>
    <dgm:pt modelId="{62703A7D-A3ED-403A-B4AC-2E47A988146A}" type="sibTrans" cxnId="{7A1574A6-D407-40B8-A11E-A8F8566DF6E9}">
      <dgm:prSet/>
      <dgm:spPr/>
      <dgm:t>
        <a:bodyPr/>
        <a:lstStyle/>
        <a:p>
          <a:endParaRPr lang="en-US"/>
        </a:p>
      </dgm:t>
    </dgm:pt>
    <dgm:pt modelId="{BC2F730B-C2AD-4662-A29F-B6E13E36E59B}">
      <dgm:prSet phldrT="[Text]"/>
      <dgm:spPr/>
      <dgm:t>
        <a:bodyPr/>
        <a:lstStyle/>
        <a:p>
          <a:r>
            <a:rPr lang="en-US" dirty="0">
              <a:hlinkClick xmlns:r="http://schemas.openxmlformats.org/officeDocument/2006/relationships" r:id="rId2"/>
            </a:rPr>
            <a:t>Childcare Subsidy Info</a:t>
          </a:r>
          <a:endParaRPr lang="en-US" dirty="0"/>
        </a:p>
      </dgm:t>
    </dgm:pt>
    <dgm:pt modelId="{2BF29646-DB74-458C-8C66-23510249762E}" type="parTrans" cxnId="{30C901F6-38DD-4A5E-A6B3-26A9E2414512}">
      <dgm:prSet/>
      <dgm:spPr/>
      <dgm:t>
        <a:bodyPr/>
        <a:lstStyle/>
        <a:p>
          <a:endParaRPr lang="en-US"/>
        </a:p>
      </dgm:t>
    </dgm:pt>
    <dgm:pt modelId="{C8C56544-9577-4AB9-9DF4-D9DD961360F4}" type="sibTrans" cxnId="{30C901F6-38DD-4A5E-A6B3-26A9E2414512}">
      <dgm:prSet/>
      <dgm:spPr/>
      <dgm:t>
        <a:bodyPr/>
        <a:lstStyle/>
        <a:p>
          <a:endParaRPr lang="en-US"/>
        </a:p>
      </dgm:t>
    </dgm:pt>
    <dgm:pt modelId="{0660F6C0-E199-47FE-8BEE-6457EB0B884B}">
      <dgm:prSet/>
      <dgm:spPr/>
      <dgm:t>
        <a:bodyPr/>
        <a:lstStyle/>
        <a:p>
          <a:r>
            <a:rPr lang="en-US" dirty="0">
              <a:hlinkClick xmlns:r="http://schemas.openxmlformats.org/officeDocument/2006/relationships" r:id="rId3"/>
            </a:rPr>
            <a:t>Childcare Provider Search</a:t>
          </a:r>
          <a:endParaRPr lang="en-US" dirty="0"/>
        </a:p>
      </dgm:t>
    </dgm:pt>
    <dgm:pt modelId="{EE608D8F-5EB6-4F52-B731-38E7E27C01C2}" type="parTrans" cxnId="{392BF189-FC53-41D2-975C-3833D46F72C7}">
      <dgm:prSet/>
      <dgm:spPr/>
      <dgm:t>
        <a:bodyPr/>
        <a:lstStyle/>
        <a:p>
          <a:endParaRPr lang="en-US"/>
        </a:p>
      </dgm:t>
    </dgm:pt>
    <dgm:pt modelId="{CB62E6E8-5F53-4F6E-AE66-D6E4DFE0DC04}" type="sibTrans" cxnId="{392BF189-FC53-41D2-975C-3833D46F72C7}">
      <dgm:prSet/>
      <dgm:spPr/>
      <dgm:t>
        <a:bodyPr/>
        <a:lstStyle/>
        <a:p>
          <a:endParaRPr lang="en-US"/>
        </a:p>
      </dgm:t>
    </dgm:pt>
    <dgm:pt modelId="{1D76E9E1-C67E-4AEE-B0A1-B4798A972734}">
      <dgm:prSet/>
      <dgm:spPr/>
      <dgm:t>
        <a:bodyPr/>
        <a:lstStyle/>
        <a:p>
          <a:r>
            <a:rPr lang="en-US" dirty="0">
              <a:hlinkClick xmlns:r="http://schemas.openxmlformats.org/officeDocument/2006/relationships" r:id="rId4"/>
            </a:rPr>
            <a:t>Childcare Application English</a:t>
          </a:r>
          <a:endParaRPr lang="en-US" dirty="0"/>
        </a:p>
      </dgm:t>
    </dgm:pt>
    <dgm:pt modelId="{F349A83A-BA88-4B0F-8DD5-006E427AC127}" type="parTrans" cxnId="{6527A37A-CD1C-482A-94B5-2A6C062EBED8}">
      <dgm:prSet/>
      <dgm:spPr/>
      <dgm:t>
        <a:bodyPr/>
        <a:lstStyle/>
        <a:p>
          <a:endParaRPr lang="en-US"/>
        </a:p>
      </dgm:t>
    </dgm:pt>
    <dgm:pt modelId="{83938332-9BB1-43AC-88AA-59B8E9C600C1}" type="sibTrans" cxnId="{6527A37A-CD1C-482A-94B5-2A6C062EBED8}">
      <dgm:prSet/>
      <dgm:spPr/>
      <dgm:t>
        <a:bodyPr/>
        <a:lstStyle/>
        <a:p>
          <a:endParaRPr lang="en-US"/>
        </a:p>
      </dgm:t>
    </dgm:pt>
    <dgm:pt modelId="{5166429C-1803-4D5E-A5A4-2D35F44561A5}">
      <dgm:prSet/>
      <dgm:spPr/>
      <dgm:t>
        <a:bodyPr/>
        <a:lstStyle/>
        <a:p>
          <a:r>
            <a:rPr lang="en-US" dirty="0">
              <a:hlinkClick xmlns:r="http://schemas.openxmlformats.org/officeDocument/2006/relationships" r:id="rId5"/>
            </a:rPr>
            <a:t>Childcare Application Spanish</a:t>
          </a:r>
          <a:endParaRPr lang="en-US" dirty="0"/>
        </a:p>
      </dgm:t>
    </dgm:pt>
    <dgm:pt modelId="{342DF5F0-108C-4A8F-ADA4-0F5275ADF048}" type="parTrans" cxnId="{9E448B27-25AB-4C40-B3D1-7DC4B2179E63}">
      <dgm:prSet/>
      <dgm:spPr/>
      <dgm:t>
        <a:bodyPr/>
        <a:lstStyle/>
        <a:p>
          <a:endParaRPr lang="en-US"/>
        </a:p>
      </dgm:t>
    </dgm:pt>
    <dgm:pt modelId="{DDD84147-14BC-4921-9BBD-F630F088AD89}" type="sibTrans" cxnId="{9E448B27-25AB-4C40-B3D1-7DC4B2179E63}">
      <dgm:prSet/>
      <dgm:spPr/>
      <dgm:t>
        <a:bodyPr/>
        <a:lstStyle/>
        <a:p>
          <a:endParaRPr lang="en-US"/>
        </a:p>
      </dgm:t>
    </dgm:pt>
    <dgm:pt modelId="{006DF21F-7B7E-4AF3-8BA2-BA7AE51CDF67}" type="pres">
      <dgm:prSet presAssocID="{15E9A61D-3054-457C-BBCB-D4A66DB3AE14}" presName="vert0" presStyleCnt="0">
        <dgm:presLayoutVars>
          <dgm:dir/>
          <dgm:animOne val="branch"/>
          <dgm:animLvl val="lvl"/>
        </dgm:presLayoutVars>
      </dgm:prSet>
      <dgm:spPr/>
    </dgm:pt>
    <dgm:pt modelId="{27E3B83D-23FB-4EDC-9152-E13C10BBA6A9}" type="pres">
      <dgm:prSet presAssocID="{F28F74AD-FE11-400E-AA66-14D4941EC330}" presName="thickLine" presStyleLbl="alignNode1" presStyleIdx="0" presStyleCnt="5"/>
      <dgm:spPr/>
    </dgm:pt>
    <dgm:pt modelId="{0BEB6C62-6543-436D-BEB3-7A40A09D113A}" type="pres">
      <dgm:prSet presAssocID="{F28F74AD-FE11-400E-AA66-14D4941EC330}" presName="horz1" presStyleCnt="0"/>
      <dgm:spPr/>
    </dgm:pt>
    <dgm:pt modelId="{75BB6FE6-434E-4AF5-9C76-1B402407C531}" type="pres">
      <dgm:prSet presAssocID="{F28F74AD-FE11-400E-AA66-14D4941EC330}" presName="tx1" presStyleLbl="revTx" presStyleIdx="0" presStyleCnt="5"/>
      <dgm:spPr/>
    </dgm:pt>
    <dgm:pt modelId="{4E225502-2C62-4BE1-AEB1-B051D25CF432}" type="pres">
      <dgm:prSet presAssocID="{F28F74AD-FE11-400E-AA66-14D4941EC330}" presName="vert1" presStyleCnt="0"/>
      <dgm:spPr/>
    </dgm:pt>
    <dgm:pt modelId="{EBE6B5B8-5ECA-457E-8A7F-6D220D5FE568}" type="pres">
      <dgm:prSet presAssocID="{BC2F730B-C2AD-4662-A29F-B6E13E36E59B}" presName="thickLine" presStyleLbl="alignNode1" presStyleIdx="1" presStyleCnt="5"/>
      <dgm:spPr/>
    </dgm:pt>
    <dgm:pt modelId="{0F443A03-CA5D-4DC5-A129-60AC78CA86FE}" type="pres">
      <dgm:prSet presAssocID="{BC2F730B-C2AD-4662-A29F-B6E13E36E59B}" presName="horz1" presStyleCnt="0"/>
      <dgm:spPr/>
    </dgm:pt>
    <dgm:pt modelId="{96EE600D-5478-43AE-AD66-680F54EA1B03}" type="pres">
      <dgm:prSet presAssocID="{BC2F730B-C2AD-4662-A29F-B6E13E36E59B}" presName="tx1" presStyleLbl="revTx" presStyleIdx="1" presStyleCnt="5"/>
      <dgm:spPr/>
    </dgm:pt>
    <dgm:pt modelId="{F7086D52-7692-4389-8420-9AC1133EDCAC}" type="pres">
      <dgm:prSet presAssocID="{BC2F730B-C2AD-4662-A29F-B6E13E36E59B}" presName="vert1" presStyleCnt="0"/>
      <dgm:spPr/>
    </dgm:pt>
    <dgm:pt modelId="{9DE80E6E-DA47-48B4-81A1-B7DA74F2C123}" type="pres">
      <dgm:prSet presAssocID="{0660F6C0-E199-47FE-8BEE-6457EB0B884B}" presName="thickLine" presStyleLbl="alignNode1" presStyleIdx="2" presStyleCnt="5"/>
      <dgm:spPr/>
    </dgm:pt>
    <dgm:pt modelId="{12FEFF2A-8E4D-4884-90E3-2A5F40D06352}" type="pres">
      <dgm:prSet presAssocID="{0660F6C0-E199-47FE-8BEE-6457EB0B884B}" presName="horz1" presStyleCnt="0"/>
      <dgm:spPr/>
    </dgm:pt>
    <dgm:pt modelId="{CE05AC49-3C47-40CA-B9D5-9178FC5BD33B}" type="pres">
      <dgm:prSet presAssocID="{0660F6C0-E199-47FE-8BEE-6457EB0B884B}" presName="tx1" presStyleLbl="revTx" presStyleIdx="2" presStyleCnt="5"/>
      <dgm:spPr/>
    </dgm:pt>
    <dgm:pt modelId="{D1144B48-902C-4E62-8A56-6731789BE40D}" type="pres">
      <dgm:prSet presAssocID="{0660F6C0-E199-47FE-8BEE-6457EB0B884B}" presName="vert1" presStyleCnt="0"/>
      <dgm:spPr/>
    </dgm:pt>
    <dgm:pt modelId="{41E1112A-F8B6-48A5-B6FA-1D3123B3F6A0}" type="pres">
      <dgm:prSet presAssocID="{1D76E9E1-C67E-4AEE-B0A1-B4798A972734}" presName="thickLine" presStyleLbl="alignNode1" presStyleIdx="3" presStyleCnt="5"/>
      <dgm:spPr/>
    </dgm:pt>
    <dgm:pt modelId="{4419683F-8FD1-44AF-ABD0-519FFDE7065A}" type="pres">
      <dgm:prSet presAssocID="{1D76E9E1-C67E-4AEE-B0A1-B4798A972734}" presName="horz1" presStyleCnt="0"/>
      <dgm:spPr/>
    </dgm:pt>
    <dgm:pt modelId="{8E250663-81E1-489A-AA3A-843BD08B4B97}" type="pres">
      <dgm:prSet presAssocID="{1D76E9E1-C67E-4AEE-B0A1-B4798A972734}" presName="tx1" presStyleLbl="revTx" presStyleIdx="3" presStyleCnt="5"/>
      <dgm:spPr/>
    </dgm:pt>
    <dgm:pt modelId="{E9F6A624-141D-4407-99B6-DE7D78968DCA}" type="pres">
      <dgm:prSet presAssocID="{1D76E9E1-C67E-4AEE-B0A1-B4798A972734}" presName="vert1" presStyleCnt="0"/>
      <dgm:spPr/>
    </dgm:pt>
    <dgm:pt modelId="{CD432A1E-942E-4B01-BB1B-2CA55EA6C05C}" type="pres">
      <dgm:prSet presAssocID="{5166429C-1803-4D5E-A5A4-2D35F44561A5}" presName="thickLine" presStyleLbl="alignNode1" presStyleIdx="4" presStyleCnt="5"/>
      <dgm:spPr/>
    </dgm:pt>
    <dgm:pt modelId="{57997619-A784-44DE-870D-449567688420}" type="pres">
      <dgm:prSet presAssocID="{5166429C-1803-4D5E-A5A4-2D35F44561A5}" presName="horz1" presStyleCnt="0"/>
      <dgm:spPr/>
    </dgm:pt>
    <dgm:pt modelId="{2B9AEF29-9F17-425C-8AA9-A57973F31E7E}" type="pres">
      <dgm:prSet presAssocID="{5166429C-1803-4D5E-A5A4-2D35F44561A5}" presName="tx1" presStyleLbl="revTx" presStyleIdx="4" presStyleCnt="5"/>
      <dgm:spPr/>
    </dgm:pt>
    <dgm:pt modelId="{3FAC03E5-0ABD-4C63-B9EC-F438C28AF6F4}" type="pres">
      <dgm:prSet presAssocID="{5166429C-1803-4D5E-A5A4-2D35F44561A5}" presName="vert1" presStyleCnt="0"/>
      <dgm:spPr/>
    </dgm:pt>
  </dgm:ptLst>
  <dgm:cxnLst>
    <dgm:cxn modelId="{9E448B27-25AB-4C40-B3D1-7DC4B2179E63}" srcId="{15E9A61D-3054-457C-BBCB-D4A66DB3AE14}" destId="{5166429C-1803-4D5E-A5A4-2D35F44561A5}" srcOrd="4" destOrd="0" parTransId="{342DF5F0-108C-4A8F-ADA4-0F5275ADF048}" sibTransId="{DDD84147-14BC-4921-9BBD-F630F088AD89}"/>
    <dgm:cxn modelId="{6FE0E430-8D5F-4C8F-A624-E7320348BC55}" type="presOf" srcId="{15E9A61D-3054-457C-BBCB-D4A66DB3AE14}" destId="{006DF21F-7B7E-4AF3-8BA2-BA7AE51CDF67}" srcOrd="0" destOrd="0" presId="urn:microsoft.com/office/officeart/2008/layout/LinedList"/>
    <dgm:cxn modelId="{2341E23F-6614-4EDE-9909-340D6DF9E8DD}" type="presOf" srcId="{1D76E9E1-C67E-4AEE-B0A1-B4798A972734}" destId="{8E250663-81E1-489A-AA3A-843BD08B4B97}" srcOrd="0" destOrd="0" presId="urn:microsoft.com/office/officeart/2008/layout/LinedList"/>
    <dgm:cxn modelId="{596A9150-CBF4-4E63-968D-897594752D9C}" type="presOf" srcId="{F28F74AD-FE11-400E-AA66-14D4941EC330}" destId="{75BB6FE6-434E-4AF5-9C76-1B402407C531}" srcOrd="0" destOrd="0" presId="urn:microsoft.com/office/officeart/2008/layout/LinedList"/>
    <dgm:cxn modelId="{6527A37A-CD1C-482A-94B5-2A6C062EBED8}" srcId="{15E9A61D-3054-457C-BBCB-D4A66DB3AE14}" destId="{1D76E9E1-C67E-4AEE-B0A1-B4798A972734}" srcOrd="3" destOrd="0" parTransId="{F349A83A-BA88-4B0F-8DD5-006E427AC127}" sibTransId="{83938332-9BB1-43AC-88AA-59B8E9C600C1}"/>
    <dgm:cxn modelId="{754FB17A-86E3-41EB-9783-7D55B6CF74F1}" type="presOf" srcId="{5166429C-1803-4D5E-A5A4-2D35F44561A5}" destId="{2B9AEF29-9F17-425C-8AA9-A57973F31E7E}" srcOrd="0" destOrd="0" presId="urn:microsoft.com/office/officeart/2008/layout/LinedList"/>
    <dgm:cxn modelId="{392BF189-FC53-41D2-975C-3833D46F72C7}" srcId="{15E9A61D-3054-457C-BBCB-D4A66DB3AE14}" destId="{0660F6C0-E199-47FE-8BEE-6457EB0B884B}" srcOrd="2" destOrd="0" parTransId="{EE608D8F-5EB6-4F52-B731-38E7E27C01C2}" sibTransId="{CB62E6E8-5F53-4F6E-AE66-D6E4DFE0DC04}"/>
    <dgm:cxn modelId="{39A24FA2-548D-4DB5-B42D-C51187A2B1DF}" type="presOf" srcId="{BC2F730B-C2AD-4662-A29F-B6E13E36E59B}" destId="{96EE600D-5478-43AE-AD66-680F54EA1B03}" srcOrd="0" destOrd="0" presId="urn:microsoft.com/office/officeart/2008/layout/LinedList"/>
    <dgm:cxn modelId="{7A1574A6-D407-40B8-A11E-A8F8566DF6E9}" srcId="{15E9A61D-3054-457C-BBCB-D4A66DB3AE14}" destId="{F28F74AD-FE11-400E-AA66-14D4941EC330}" srcOrd="0" destOrd="0" parTransId="{B01BD6F0-29C4-4893-AC44-AEACF52839E1}" sibTransId="{62703A7D-A3ED-403A-B4AC-2E47A988146A}"/>
    <dgm:cxn modelId="{7EAC9ED4-8C91-4B0E-999C-C53A05E70441}" type="presOf" srcId="{0660F6C0-E199-47FE-8BEE-6457EB0B884B}" destId="{CE05AC49-3C47-40CA-B9D5-9178FC5BD33B}" srcOrd="0" destOrd="0" presId="urn:microsoft.com/office/officeart/2008/layout/LinedList"/>
    <dgm:cxn modelId="{30C901F6-38DD-4A5E-A6B3-26A9E2414512}" srcId="{15E9A61D-3054-457C-BBCB-D4A66DB3AE14}" destId="{BC2F730B-C2AD-4662-A29F-B6E13E36E59B}" srcOrd="1" destOrd="0" parTransId="{2BF29646-DB74-458C-8C66-23510249762E}" sibTransId="{C8C56544-9577-4AB9-9DF4-D9DD961360F4}"/>
    <dgm:cxn modelId="{109EF514-A686-49FC-84BE-28656AAF013D}" type="presParOf" srcId="{006DF21F-7B7E-4AF3-8BA2-BA7AE51CDF67}" destId="{27E3B83D-23FB-4EDC-9152-E13C10BBA6A9}" srcOrd="0" destOrd="0" presId="urn:microsoft.com/office/officeart/2008/layout/LinedList"/>
    <dgm:cxn modelId="{16AE7A15-28F8-42DC-888E-7195DAA37E36}" type="presParOf" srcId="{006DF21F-7B7E-4AF3-8BA2-BA7AE51CDF67}" destId="{0BEB6C62-6543-436D-BEB3-7A40A09D113A}" srcOrd="1" destOrd="0" presId="urn:microsoft.com/office/officeart/2008/layout/LinedList"/>
    <dgm:cxn modelId="{C3EF8E25-FF44-4944-866E-122F67FC7A80}" type="presParOf" srcId="{0BEB6C62-6543-436D-BEB3-7A40A09D113A}" destId="{75BB6FE6-434E-4AF5-9C76-1B402407C531}" srcOrd="0" destOrd="0" presId="urn:microsoft.com/office/officeart/2008/layout/LinedList"/>
    <dgm:cxn modelId="{10BD05CC-43EB-4D5A-94E1-FADFF36983FB}" type="presParOf" srcId="{0BEB6C62-6543-436D-BEB3-7A40A09D113A}" destId="{4E225502-2C62-4BE1-AEB1-B051D25CF432}" srcOrd="1" destOrd="0" presId="urn:microsoft.com/office/officeart/2008/layout/LinedList"/>
    <dgm:cxn modelId="{99CBBB33-6BA6-43F7-99CA-F44BDA505696}" type="presParOf" srcId="{006DF21F-7B7E-4AF3-8BA2-BA7AE51CDF67}" destId="{EBE6B5B8-5ECA-457E-8A7F-6D220D5FE568}" srcOrd="2" destOrd="0" presId="urn:microsoft.com/office/officeart/2008/layout/LinedList"/>
    <dgm:cxn modelId="{2E6A6037-DEA0-4541-9CEA-87CD5DA3272A}" type="presParOf" srcId="{006DF21F-7B7E-4AF3-8BA2-BA7AE51CDF67}" destId="{0F443A03-CA5D-4DC5-A129-60AC78CA86FE}" srcOrd="3" destOrd="0" presId="urn:microsoft.com/office/officeart/2008/layout/LinedList"/>
    <dgm:cxn modelId="{3DA267E9-0D73-457B-B8F0-247511CA079A}" type="presParOf" srcId="{0F443A03-CA5D-4DC5-A129-60AC78CA86FE}" destId="{96EE600D-5478-43AE-AD66-680F54EA1B03}" srcOrd="0" destOrd="0" presId="urn:microsoft.com/office/officeart/2008/layout/LinedList"/>
    <dgm:cxn modelId="{FC814C87-32CC-465A-B585-7BEB5017F7A7}" type="presParOf" srcId="{0F443A03-CA5D-4DC5-A129-60AC78CA86FE}" destId="{F7086D52-7692-4389-8420-9AC1133EDCAC}" srcOrd="1" destOrd="0" presId="urn:microsoft.com/office/officeart/2008/layout/LinedList"/>
    <dgm:cxn modelId="{8BCC2ADC-0492-4DE7-974D-D65860637EF4}" type="presParOf" srcId="{006DF21F-7B7E-4AF3-8BA2-BA7AE51CDF67}" destId="{9DE80E6E-DA47-48B4-81A1-B7DA74F2C123}" srcOrd="4" destOrd="0" presId="urn:microsoft.com/office/officeart/2008/layout/LinedList"/>
    <dgm:cxn modelId="{B7F63C45-436B-4BFF-8EC7-9EE615C55606}" type="presParOf" srcId="{006DF21F-7B7E-4AF3-8BA2-BA7AE51CDF67}" destId="{12FEFF2A-8E4D-4884-90E3-2A5F40D06352}" srcOrd="5" destOrd="0" presId="urn:microsoft.com/office/officeart/2008/layout/LinedList"/>
    <dgm:cxn modelId="{3CAAF799-B6DF-4C14-A094-AB9756A24429}" type="presParOf" srcId="{12FEFF2A-8E4D-4884-90E3-2A5F40D06352}" destId="{CE05AC49-3C47-40CA-B9D5-9178FC5BD33B}" srcOrd="0" destOrd="0" presId="urn:microsoft.com/office/officeart/2008/layout/LinedList"/>
    <dgm:cxn modelId="{78D72EAC-F4E5-475C-ADE9-797C9DFAAB37}" type="presParOf" srcId="{12FEFF2A-8E4D-4884-90E3-2A5F40D06352}" destId="{D1144B48-902C-4E62-8A56-6731789BE40D}" srcOrd="1" destOrd="0" presId="urn:microsoft.com/office/officeart/2008/layout/LinedList"/>
    <dgm:cxn modelId="{87E64AD5-9EE7-44A2-8A85-7E57A351C5FF}" type="presParOf" srcId="{006DF21F-7B7E-4AF3-8BA2-BA7AE51CDF67}" destId="{41E1112A-F8B6-48A5-B6FA-1D3123B3F6A0}" srcOrd="6" destOrd="0" presId="urn:microsoft.com/office/officeart/2008/layout/LinedList"/>
    <dgm:cxn modelId="{A2113C17-B4CA-4A9E-B68D-2B20B59CA73B}" type="presParOf" srcId="{006DF21F-7B7E-4AF3-8BA2-BA7AE51CDF67}" destId="{4419683F-8FD1-44AF-ABD0-519FFDE7065A}" srcOrd="7" destOrd="0" presId="urn:microsoft.com/office/officeart/2008/layout/LinedList"/>
    <dgm:cxn modelId="{50591423-DDFD-408D-A80A-238753A76022}" type="presParOf" srcId="{4419683F-8FD1-44AF-ABD0-519FFDE7065A}" destId="{8E250663-81E1-489A-AA3A-843BD08B4B97}" srcOrd="0" destOrd="0" presId="urn:microsoft.com/office/officeart/2008/layout/LinedList"/>
    <dgm:cxn modelId="{C6CEBF37-04EC-4676-B58A-86C5A33708A1}" type="presParOf" srcId="{4419683F-8FD1-44AF-ABD0-519FFDE7065A}" destId="{E9F6A624-141D-4407-99B6-DE7D78968DCA}" srcOrd="1" destOrd="0" presId="urn:microsoft.com/office/officeart/2008/layout/LinedList"/>
    <dgm:cxn modelId="{E93E40BF-FC81-4240-90A1-6030A4B16D5F}" type="presParOf" srcId="{006DF21F-7B7E-4AF3-8BA2-BA7AE51CDF67}" destId="{CD432A1E-942E-4B01-BB1B-2CA55EA6C05C}" srcOrd="8" destOrd="0" presId="urn:microsoft.com/office/officeart/2008/layout/LinedList"/>
    <dgm:cxn modelId="{313540C6-88E7-4139-AEE4-7D5938F946E6}" type="presParOf" srcId="{006DF21F-7B7E-4AF3-8BA2-BA7AE51CDF67}" destId="{57997619-A784-44DE-870D-449567688420}" srcOrd="9" destOrd="0" presId="urn:microsoft.com/office/officeart/2008/layout/LinedList"/>
    <dgm:cxn modelId="{7DC3D98B-B9A4-4FA6-BB4E-E9C1997FF427}" type="presParOf" srcId="{57997619-A784-44DE-870D-449567688420}" destId="{2B9AEF29-9F17-425C-8AA9-A57973F31E7E}" srcOrd="0" destOrd="0" presId="urn:microsoft.com/office/officeart/2008/layout/LinedList"/>
    <dgm:cxn modelId="{F008322A-F8CB-4DC8-AF2C-C0643CFAFD8C}" type="presParOf" srcId="{57997619-A784-44DE-870D-449567688420}" destId="{3FAC03E5-0ABD-4C63-B9EC-F438C28AF6F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369EC-A917-4A51-A203-1C2CD857143F}">
      <dsp:nvSpPr>
        <dsp:cNvPr id="0" name=""/>
        <dsp:cNvSpPr/>
      </dsp:nvSpPr>
      <dsp:spPr>
        <a:xfrm>
          <a:off x="854138" y="1336672"/>
          <a:ext cx="739588" cy="739588"/>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7B9D37-4B6F-4B6E-AFC7-8470816EEBDA}">
      <dsp:nvSpPr>
        <dsp:cNvPr id="0" name=""/>
        <dsp:cNvSpPr/>
      </dsp:nvSpPr>
      <dsp:spPr>
        <a:xfrm>
          <a:off x="1009451" y="1491985"/>
          <a:ext cx="428961" cy="4289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A21CA4-FB20-45CB-BC90-792F465C69F8}">
      <dsp:nvSpPr>
        <dsp:cNvPr id="0" name=""/>
        <dsp:cNvSpPr/>
      </dsp:nvSpPr>
      <dsp:spPr>
        <a:xfrm>
          <a:off x="1752210" y="1336672"/>
          <a:ext cx="1743316" cy="739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  Phone</a:t>
          </a:r>
        </a:p>
      </dsp:txBody>
      <dsp:txXfrm>
        <a:off x="1752210" y="1336672"/>
        <a:ext cx="1743316" cy="739588"/>
      </dsp:txXfrm>
    </dsp:sp>
    <dsp:sp modelId="{8EFFCA77-1B29-4251-ABA3-6380A24C6B19}">
      <dsp:nvSpPr>
        <dsp:cNvPr id="0" name=""/>
        <dsp:cNvSpPr/>
      </dsp:nvSpPr>
      <dsp:spPr>
        <a:xfrm>
          <a:off x="3799286" y="1336672"/>
          <a:ext cx="739588" cy="739588"/>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A5DF98-0DB6-42FF-A128-D9A240F24E1D}">
      <dsp:nvSpPr>
        <dsp:cNvPr id="0" name=""/>
        <dsp:cNvSpPr/>
      </dsp:nvSpPr>
      <dsp:spPr>
        <a:xfrm>
          <a:off x="3954600" y="1491985"/>
          <a:ext cx="428961" cy="42896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512B59-27FC-4165-8D69-9D7BA0A9F5DC}">
      <dsp:nvSpPr>
        <dsp:cNvPr id="0" name=""/>
        <dsp:cNvSpPr/>
      </dsp:nvSpPr>
      <dsp:spPr>
        <a:xfrm>
          <a:off x="4697359" y="1336672"/>
          <a:ext cx="1743316" cy="739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In-Person</a:t>
          </a:r>
        </a:p>
      </dsp:txBody>
      <dsp:txXfrm>
        <a:off x="4697359" y="1336672"/>
        <a:ext cx="1743316" cy="739588"/>
      </dsp:txXfrm>
    </dsp:sp>
    <dsp:sp modelId="{B49317BE-4DC4-4526-ABEC-FFA155D196BA}">
      <dsp:nvSpPr>
        <dsp:cNvPr id="0" name=""/>
        <dsp:cNvSpPr/>
      </dsp:nvSpPr>
      <dsp:spPr>
        <a:xfrm>
          <a:off x="854138" y="2379234"/>
          <a:ext cx="739588" cy="739588"/>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348E31-D655-4D7F-942A-D87A99028B20}">
      <dsp:nvSpPr>
        <dsp:cNvPr id="0" name=""/>
        <dsp:cNvSpPr/>
      </dsp:nvSpPr>
      <dsp:spPr>
        <a:xfrm>
          <a:off x="1009451" y="2534548"/>
          <a:ext cx="428961" cy="428961"/>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69051B-B707-41FD-9E03-0FF4FE1ADD5D}">
      <dsp:nvSpPr>
        <dsp:cNvPr id="0" name=""/>
        <dsp:cNvSpPr/>
      </dsp:nvSpPr>
      <dsp:spPr>
        <a:xfrm>
          <a:off x="1752210" y="2379234"/>
          <a:ext cx="1743316" cy="739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Mail, Faxed or Email</a:t>
          </a:r>
        </a:p>
      </dsp:txBody>
      <dsp:txXfrm>
        <a:off x="1752210" y="2379234"/>
        <a:ext cx="1743316" cy="7395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E3B83D-23FB-4EDC-9152-E13C10BBA6A9}">
      <dsp:nvSpPr>
        <dsp:cNvPr id="0" name=""/>
        <dsp:cNvSpPr/>
      </dsp:nvSpPr>
      <dsp:spPr>
        <a:xfrm>
          <a:off x="0" y="499"/>
          <a:ext cx="583907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BB6FE6-434E-4AF5-9C76-1B402407C531}">
      <dsp:nvSpPr>
        <dsp:cNvPr id="0" name=""/>
        <dsp:cNvSpPr/>
      </dsp:nvSpPr>
      <dsp:spPr>
        <a:xfrm>
          <a:off x="0" y="499"/>
          <a:ext cx="5839072" cy="818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dirty="0">
              <a:hlinkClick xmlns:r="http://schemas.openxmlformats.org/officeDocument/2006/relationships" r:id="rId1"/>
            </a:rPr>
            <a:t>NCHHS Child Daycare</a:t>
          </a:r>
          <a:endParaRPr lang="en-US" sz="3500" kern="1200" dirty="0"/>
        </a:p>
      </dsp:txBody>
      <dsp:txXfrm>
        <a:off x="0" y="499"/>
        <a:ext cx="5839072" cy="818913"/>
      </dsp:txXfrm>
    </dsp:sp>
    <dsp:sp modelId="{EBE6B5B8-5ECA-457E-8A7F-6D220D5FE568}">
      <dsp:nvSpPr>
        <dsp:cNvPr id="0" name=""/>
        <dsp:cNvSpPr/>
      </dsp:nvSpPr>
      <dsp:spPr>
        <a:xfrm>
          <a:off x="0" y="819412"/>
          <a:ext cx="583907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EE600D-5478-43AE-AD66-680F54EA1B03}">
      <dsp:nvSpPr>
        <dsp:cNvPr id="0" name=""/>
        <dsp:cNvSpPr/>
      </dsp:nvSpPr>
      <dsp:spPr>
        <a:xfrm>
          <a:off x="0" y="819412"/>
          <a:ext cx="5839072" cy="818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dirty="0">
              <a:hlinkClick xmlns:r="http://schemas.openxmlformats.org/officeDocument/2006/relationships" r:id="rId2"/>
            </a:rPr>
            <a:t>Childcare Subsidy Info</a:t>
          </a:r>
          <a:endParaRPr lang="en-US" sz="3500" kern="1200" dirty="0"/>
        </a:p>
      </dsp:txBody>
      <dsp:txXfrm>
        <a:off x="0" y="819412"/>
        <a:ext cx="5839072" cy="818913"/>
      </dsp:txXfrm>
    </dsp:sp>
    <dsp:sp modelId="{9DE80E6E-DA47-48B4-81A1-B7DA74F2C123}">
      <dsp:nvSpPr>
        <dsp:cNvPr id="0" name=""/>
        <dsp:cNvSpPr/>
      </dsp:nvSpPr>
      <dsp:spPr>
        <a:xfrm>
          <a:off x="0" y="1638325"/>
          <a:ext cx="583907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05AC49-3C47-40CA-B9D5-9178FC5BD33B}">
      <dsp:nvSpPr>
        <dsp:cNvPr id="0" name=""/>
        <dsp:cNvSpPr/>
      </dsp:nvSpPr>
      <dsp:spPr>
        <a:xfrm>
          <a:off x="0" y="1638325"/>
          <a:ext cx="5839072" cy="818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dirty="0">
              <a:hlinkClick xmlns:r="http://schemas.openxmlformats.org/officeDocument/2006/relationships" r:id="rId3"/>
            </a:rPr>
            <a:t>Childcare Provider Search</a:t>
          </a:r>
          <a:endParaRPr lang="en-US" sz="3500" kern="1200" dirty="0"/>
        </a:p>
      </dsp:txBody>
      <dsp:txXfrm>
        <a:off x="0" y="1638325"/>
        <a:ext cx="5839072" cy="818913"/>
      </dsp:txXfrm>
    </dsp:sp>
    <dsp:sp modelId="{41E1112A-F8B6-48A5-B6FA-1D3123B3F6A0}">
      <dsp:nvSpPr>
        <dsp:cNvPr id="0" name=""/>
        <dsp:cNvSpPr/>
      </dsp:nvSpPr>
      <dsp:spPr>
        <a:xfrm>
          <a:off x="0" y="2457239"/>
          <a:ext cx="583907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250663-81E1-489A-AA3A-843BD08B4B97}">
      <dsp:nvSpPr>
        <dsp:cNvPr id="0" name=""/>
        <dsp:cNvSpPr/>
      </dsp:nvSpPr>
      <dsp:spPr>
        <a:xfrm>
          <a:off x="0" y="2457239"/>
          <a:ext cx="5839072" cy="818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dirty="0">
              <a:hlinkClick xmlns:r="http://schemas.openxmlformats.org/officeDocument/2006/relationships" r:id="rId4"/>
            </a:rPr>
            <a:t>Childcare Application English</a:t>
          </a:r>
          <a:endParaRPr lang="en-US" sz="3500" kern="1200" dirty="0"/>
        </a:p>
      </dsp:txBody>
      <dsp:txXfrm>
        <a:off x="0" y="2457239"/>
        <a:ext cx="5839072" cy="818913"/>
      </dsp:txXfrm>
    </dsp:sp>
    <dsp:sp modelId="{CD432A1E-942E-4B01-BB1B-2CA55EA6C05C}">
      <dsp:nvSpPr>
        <dsp:cNvPr id="0" name=""/>
        <dsp:cNvSpPr/>
      </dsp:nvSpPr>
      <dsp:spPr>
        <a:xfrm>
          <a:off x="0" y="3276152"/>
          <a:ext cx="583907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9AEF29-9F17-425C-8AA9-A57973F31E7E}">
      <dsp:nvSpPr>
        <dsp:cNvPr id="0" name=""/>
        <dsp:cNvSpPr/>
      </dsp:nvSpPr>
      <dsp:spPr>
        <a:xfrm>
          <a:off x="0" y="3276152"/>
          <a:ext cx="5839072" cy="818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dirty="0">
              <a:hlinkClick xmlns:r="http://schemas.openxmlformats.org/officeDocument/2006/relationships" r:id="rId5"/>
            </a:rPr>
            <a:t>Childcare Application Spanish</a:t>
          </a:r>
          <a:endParaRPr lang="en-US" sz="3500" kern="1200" dirty="0"/>
        </a:p>
      </dsp:txBody>
      <dsp:txXfrm>
        <a:off x="0" y="3276152"/>
        <a:ext cx="5839072" cy="818913"/>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t>6/13/2023</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en-US" noProof="0" smtClean="0"/>
              <a:t>6/13/2023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en-US" noProof="0" smtClean="0"/>
              <a:t>‹#›</a:t>
            </a:fld>
            <a:endParaRPr lang="en-US" noProof="0"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endParaRPr lang="en-US" noProof="0" dirty="0"/>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a:t>Presented by: La'Quanza Little</a:t>
            </a:r>
            <a:endParaRPr lang="en-US" noProof="0"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endParaRPr lang="en-US" noProof="0" dirty="0"/>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a:t>Presented by: La'Quanza Little</a:t>
            </a:r>
            <a:endParaRPr lang="en-US" noProof="0"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endParaRPr lang="en-US" noProof="0" dirty="0"/>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a:t>Presented by: La'Quanza Little</a:t>
            </a:r>
            <a:endParaRPr lang="en-US" noProof="0"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endParaRPr lang="en-US" noProof="0" dirty="0"/>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a:t>Presented by: La'Quanza Little</a:t>
            </a:r>
            <a:endParaRPr lang="en-US" noProof="0"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a:t>Presented by: La'Quanza Little</a:t>
            </a:r>
            <a:endParaRPr lang="en-US" noProof="0" dirty="0"/>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a:t>Presented by: La'Quanza Little</a:t>
            </a:r>
            <a:endParaRPr lang="en-US" noProof="0" dirty="0"/>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endParaRPr lang="en-US" noProof="0" dirty="0"/>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a:t>Presented by: La'Quanza Little</a:t>
            </a:r>
            <a:endParaRPr lang="en-US" noProof="0"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endParaRPr lang="en-US" noProof="0" dirty="0"/>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a:t>Presented by: La'Quanza Little</a:t>
            </a:r>
            <a:endParaRPr lang="en-US" noProof="0"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12255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endParaRPr lang="en-US" noProof="0" dirty="0"/>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a:t>Presented by: La'Quanza Little</a:t>
            </a:r>
            <a:endParaRPr lang="en-US" noProof="0"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endParaRPr lang="en-US" noProof="0" dirty="0"/>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a:t>Presented by: La'Quanza Little</a:t>
            </a:r>
            <a:endParaRPr lang="en-US" noProof="0"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noProof="0"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a:t>Click to 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a:t>Click to 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a:t>Click to 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a:t>Click to 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a:t>Click to 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a:t>Click to 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a:t>Click to 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a:t>Click to 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a:t>Click to 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a:t>Click to 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endParaRPr lang="en-US" noProof="0" dirty="0"/>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noProof="0"/>
              <a:t>Presented by: La'Quanza Little</a:t>
            </a:r>
            <a:endParaRPr lang="en-US" noProof="0" dirty="0"/>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Click to 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endParaRPr lang="en-US" noProof="0" dirty="0"/>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noProof="0"/>
              <a:t>Presented by: La'Quanza Little</a:t>
            </a:r>
            <a:endParaRPr lang="en-US" noProof="0" dirty="0"/>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Click to 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Click to 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Click to edit Master text styles</a:t>
            </a:r>
          </a:p>
          <a:p>
            <a:pPr lvl="1"/>
            <a:r>
              <a:rPr lang="en-US" noProof="0"/>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noProof="0"/>
              <a:t>Presented by: La'Quanza Little</a:t>
            </a:r>
            <a:endParaRPr lang="en-US" noProof="0" dirty="0"/>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Click to edit Master text styles</a:t>
            </a:r>
          </a:p>
          <a:p>
            <a:pPr lvl="1"/>
            <a:r>
              <a:rPr lang="en-US" noProof="0"/>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a:t>Presented by: La'Quanza Little</a:t>
            </a:r>
            <a:endParaRPr lang="en-US" noProof="0" dirty="0"/>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a:t>Click icon to add chart</a:t>
            </a:r>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a:t>Presented by: La'Quanza Little</a:t>
            </a:r>
            <a:endParaRPr lang="en-US" noProof="0" dirty="0"/>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a:t>Click icon to add table</a:t>
            </a:r>
            <a:endParaRPr lang="en-US" noProof="0"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noProof="0"/>
              <a:t>Presented by: La'Quanza Little</a:t>
            </a:r>
            <a:endParaRPr lang="en-US" noProof="0" dirty="0"/>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a:t>Presented by: La'Quanza Little</a:t>
            </a:r>
            <a:endParaRPr lang="en-US" noProof="0" dirty="0"/>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endParaRPr lang="en-US" noProof="0" dirty="0"/>
          </a:p>
        </p:txBody>
      </p:sp>
      <p:sp>
        <p:nvSpPr>
          <p:cNvPr id="5" name="Footer Placeholder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noProof="0"/>
              <a:t>Presented by: La'Quanza Little</a:t>
            </a:r>
            <a:endParaRPr lang="en-US" noProof="0" dirty="0"/>
          </a:p>
        </p:txBody>
      </p:sp>
      <p:sp>
        <p:nvSpPr>
          <p:cNvPr id="6" name="Slide Number Placeholder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71" r:id="rId19"/>
    <p:sldLayoutId id="2147483668" r:id="rId20"/>
    <p:sldLayoutId id="2147483660" r:id="rId21"/>
  </p:sldLayoutIdLst>
  <p:hf sldNum="0"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vecteezy.com/vector-art/368305-children-with-english-alphabets-blocks" TargetMode="External"/><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hyperlink" Target="https://www.biointeractive.org/classroom-resources/asking-scientific-questions" TargetMode="External"/><Relationship Id="rId2" Type="http://schemas.openxmlformats.org/officeDocument/2006/relationships/image" Target="../media/image24.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https://www.pngall.com/checklist-png" TargetMode="External"/><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commons.wikimedia.org/wiki/File:Red_Silhouette_-_Man_in_Office.svg" TargetMode="External"/><Relationship Id="rId7" Type="http://schemas.openxmlformats.org/officeDocument/2006/relationships/diagramColors" Target="../diagrams/colors1.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hyperlink" Target="https://openclipart.org/detail/34159/tango-mail-forward-by-warszawianka" TargetMode="External"/><Relationship Id="rId5" Type="http://schemas.openxmlformats.org/officeDocument/2006/relationships/diagramLayout" Target="../diagrams/layout1.xml"/><Relationship Id="rId10" Type="http://schemas.openxmlformats.org/officeDocument/2006/relationships/image" Target="../media/image13.png"/><Relationship Id="rId4" Type="http://schemas.openxmlformats.org/officeDocument/2006/relationships/diagramData" Target="../diagrams/data1.xml"/><Relationship Id="rId9"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lynchburgbusinessmag.com/the-waiting-list/" TargetMode="External"/><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F1EACC03-9DC7-4C77-9BAE-11CBF767B58D}"/>
              </a:ext>
            </a:extLst>
          </p:cNvPr>
          <p:cNvPicPr>
            <a:picLocks noGrp="1" noChangeAspect="1"/>
          </p:cNvPicPr>
          <p:nvPr>
            <p:ph type="pic" sz="quarter" idx="15"/>
          </p:nvPr>
        </p:nvPicPr>
        <p:blipFill>
          <a:blip r:embed="rId2">
            <a:extLst>
              <a:ext uri="{837473B0-CC2E-450A-ABE3-18F120FF3D39}">
                <a1611:picAttrSrcUrl xmlns:a1611="http://schemas.microsoft.com/office/drawing/2016/11/main" r:id="rId3"/>
              </a:ext>
            </a:extLst>
          </a:blip>
          <a:srcRect/>
          <a:stretch/>
        </p:blipFill>
        <p:spPr>
          <a:xfrm>
            <a:off x="90" y="1532748"/>
            <a:ext cx="6230657" cy="4479270"/>
          </a:xfrm>
        </p:spPr>
      </p:pic>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p:txBody>
          <a:bodyPr>
            <a:normAutofit fontScale="90000"/>
          </a:bodyPr>
          <a:lstStyle/>
          <a:p>
            <a:pPr algn="ctr"/>
            <a:r>
              <a:rPr lang="en-US"/>
              <a:t>Subsidized Childcare Assistance</a:t>
            </a:r>
            <a:endParaRPr lang="en-US" dirty="0"/>
          </a:p>
        </p:txBody>
      </p:sp>
      <p:sp>
        <p:nvSpPr>
          <p:cNvPr id="3" name="Subtitle 2">
            <a:extLst>
              <a:ext uri="{FF2B5EF4-FFF2-40B4-BE49-F238E27FC236}">
                <a16:creationId xmlns:a16="http://schemas.microsoft.com/office/drawing/2014/main" id="{5A81143F-FBEE-4565-886D-08852310C84F}"/>
              </a:ext>
            </a:extLst>
          </p:cNvPr>
          <p:cNvSpPr>
            <a:spLocks noGrp="1"/>
          </p:cNvSpPr>
          <p:nvPr>
            <p:ph type="subTitle" idx="1"/>
          </p:nvPr>
        </p:nvSpPr>
        <p:spPr/>
        <p:txBody>
          <a:bodyPr/>
          <a:lstStyle/>
          <a:p>
            <a:r>
              <a:rPr lang="en-US" dirty="0"/>
              <a:t>By: </a:t>
            </a:r>
            <a:r>
              <a:rPr lang="en-US"/>
              <a:t>Rasheeda Taylor La’Quanza </a:t>
            </a:r>
            <a:r>
              <a:rPr lang="en-US" dirty="0"/>
              <a:t>Little</a:t>
            </a:r>
            <a:endParaRPr lang="ru-RU" dirty="0"/>
          </a:p>
        </p:txBody>
      </p:sp>
    </p:spTree>
    <p:extLst>
      <p:ext uri="{BB962C8B-B14F-4D97-AF65-F5344CB8AC3E}">
        <p14:creationId xmlns:p14="http://schemas.microsoft.com/office/powerpoint/2010/main" val="3997746915"/>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D9C4A1E0-B30B-4F81-873C-F77710333B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5498" y="0"/>
            <a:ext cx="4901184" cy="4032504"/>
          </a:xfrm>
          <a:custGeom>
            <a:avLst/>
            <a:gdLst>
              <a:gd name="connsiteX0" fmla="*/ 0 w 4901184"/>
              <a:gd name="connsiteY0" fmla="*/ 0 h 4032504"/>
              <a:gd name="connsiteX1" fmla="*/ 4901184 w 4901184"/>
              <a:gd name="connsiteY1" fmla="*/ 0 h 4032504"/>
              <a:gd name="connsiteX2" fmla="*/ 4901184 w 4901184"/>
              <a:gd name="connsiteY2" fmla="*/ 3813911 h 4032504"/>
              <a:gd name="connsiteX3" fmla="*/ 4682591 w 4901184"/>
              <a:gd name="connsiteY3" fmla="*/ 4032504 h 4032504"/>
              <a:gd name="connsiteX4" fmla="*/ 218593 w 4901184"/>
              <a:gd name="connsiteY4" fmla="*/ 4032504 h 4032504"/>
              <a:gd name="connsiteX5" fmla="*/ 0 w 4901184"/>
              <a:gd name="connsiteY5" fmla="*/ 3813911 h 403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1184" h="4032504">
                <a:moveTo>
                  <a:pt x="0" y="0"/>
                </a:moveTo>
                <a:lnTo>
                  <a:pt x="4901184" y="0"/>
                </a:lnTo>
                <a:lnTo>
                  <a:pt x="4901184" y="3813911"/>
                </a:lnTo>
                <a:cubicBezTo>
                  <a:pt x="4901184" y="3934637"/>
                  <a:pt x="4803317" y="4032504"/>
                  <a:pt x="4682591" y="4032504"/>
                </a:cubicBezTo>
                <a:lnTo>
                  <a:pt x="218593" y="4032504"/>
                </a:lnTo>
                <a:cubicBezTo>
                  <a:pt x="97867" y="4032504"/>
                  <a:pt x="0" y="3934637"/>
                  <a:pt x="0" y="381391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8" name="Freeform: Shape 37">
            <a:extLst>
              <a:ext uri="{FF2B5EF4-FFF2-40B4-BE49-F238E27FC236}">
                <a16:creationId xmlns:a16="http://schemas.microsoft.com/office/drawing/2014/main" id="{2884BC28-8C65-4886-B01A-667342EB70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090" y="-3"/>
            <a:ext cx="4572000" cy="3867912"/>
          </a:xfrm>
          <a:custGeom>
            <a:avLst/>
            <a:gdLst>
              <a:gd name="connsiteX0" fmla="*/ 0 w 4572000"/>
              <a:gd name="connsiteY0" fmla="*/ 0 h 3867912"/>
              <a:gd name="connsiteX1" fmla="*/ 4572000 w 4572000"/>
              <a:gd name="connsiteY1" fmla="*/ 0 h 3867912"/>
              <a:gd name="connsiteX2" fmla="*/ 4572000 w 4572000"/>
              <a:gd name="connsiteY2" fmla="*/ 3704966 h 3867912"/>
              <a:gd name="connsiteX3" fmla="*/ 4409054 w 4572000"/>
              <a:gd name="connsiteY3" fmla="*/ 3867912 h 3867912"/>
              <a:gd name="connsiteX4" fmla="*/ 162946 w 4572000"/>
              <a:gd name="connsiteY4" fmla="*/ 3867912 h 3867912"/>
              <a:gd name="connsiteX5" fmla="*/ 0 w 4572000"/>
              <a:gd name="connsiteY5" fmla="*/ 3704966 h 386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0" h="3867912">
                <a:moveTo>
                  <a:pt x="0" y="0"/>
                </a:moveTo>
                <a:lnTo>
                  <a:pt x="4572000" y="0"/>
                </a:lnTo>
                <a:lnTo>
                  <a:pt x="4572000" y="3704966"/>
                </a:lnTo>
                <a:cubicBezTo>
                  <a:pt x="4572000" y="3794959"/>
                  <a:pt x="4499047" y="3867912"/>
                  <a:pt x="4409054" y="3867912"/>
                </a:cubicBezTo>
                <a:lnTo>
                  <a:pt x="162946" y="3867912"/>
                </a:lnTo>
                <a:cubicBezTo>
                  <a:pt x="72953" y="3867912"/>
                  <a:pt x="0" y="3794959"/>
                  <a:pt x="0" y="370496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988BB897-A2C0-44C6-BB31-3FECD90F4638}"/>
              </a:ext>
            </a:extLst>
          </p:cNvPr>
          <p:cNvPicPr/>
          <p:nvPr/>
        </p:nvPicPr>
        <p:blipFill rotWithShape="1">
          <a:blip r:embed="rId2"/>
          <a:srcRect l="14806" t="52948" r="67928" b="4354"/>
          <a:stretch/>
        </p:blipFill>
        <p:spPr bwMode="auto">
          <a:xfrm>
            <a:off x="870090" y="0"/>
            <a:ext cx="4572000" cy="3867916"/>
          </a:xfrm>
          <a:prstGeom prst="rect">
            <a:avLst/>
          </a:prstGeom>
          <a:extLst>
            <a:ext uri="{53640926-AAD7-44D8-BBD7-CCE9431645EC}">
              <a14:shadowObscured xmlns:a14="http://schemas.microsoft.com/office/drawing/2010/main"/>
            </a:ext>
          </a:extLst>
        </p:spPr>
      </p:pic>
      <p:sp>
        <p:nvSpPr>
          <p:cNvPr id="40" name="Freeform: Shape 39">
            <a:extLst>
              <a:ext uri="{FF2B5EF4-FFF2-40B4-BE49-F238E27FC236}">
                <a16:creationId xmlns:a16="http://schemas.microsoft.com/office/drawing/2014/main" id="{0FC820FD-F8C0-4426-A38A-5B80A2E5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5498" y="4241249"/>
            <a:ext cx="4901184" cy="2616751"/>
          </a:xfrm>
          <a:custGeom>
            <a:avLst/>
            <a:gdLst>
              <a:gd name="connsiteX0" fmla="*/ 218593 w 4901184"/>
              <a:gd name="connsiteY0" fmla="*/ 0 h 2616751"/>
              <a:gd name="connsiteX1" fmla="*/ 4682591 w 4901184"/>
              <a:gd name="connsiteY1" fmla="*/ 0 h 2616751"/>
              <a:gd name="connsiteX2" fmla="*/ 4901184 w 4901184"/>
              <a:gd name="connsiteY2" fmla="*/ 218593 h 2616751"/>
              <a:gd name="connsiteX3" fmla="*/ 4901184 w 4901184"/>
              <a:gd name="connsiteY3" fmla="*/ 2616751 h 2616751"/>
              <a:gd name="connsiteX4" fmla="*/ 0 w 4901184"/>
              <a:gd name="connsiteY4" fmla="*/ 2616751 h 2616751"/>
              <a:gd name="connsiteX5" fmla="*/ 0 w 4901184"/>
              <a:gd name="connsiteY5" fmla="*/ 218593 h 2616751"/>
              <a:gd name="connsiteX6" fmla="*/ 218593 w 4901184"/>
              <a:gd name="connsiteY6" fmla="*/ 0 h 261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1184" h="2616751">
                <a:moveTo>
                  <a:pt x="218593" y="0"/>
                </a:moveTo>
                <a:lnTo>
                  <a:pt x="4682591" y="0"/>
                </a:lnTo>
                <a:cubicBezTo>
                  <a:pt x="4803317" y="0"/>
                  <a:pt x="4901184" y="97867"/>
                  <a:pt x="4901184" y="218593"/>
                </a:cubicBezTo>
                <a:lnTo>
                  <a:pt x="4901184" y="2616751"/>
                </a:lnTo>
                <a:lnTo>
                  <a:pt x="0" y="2616751"/>
                </a:lnTo>
                <a:lnTo>
                  <a:pt x="0" y="218593"/>
                </a:lnTo>
                <a:cubicBezTo>
                  <a:pt x="0" y="97867"/>
                  <a:pt x="97867" y="0"/>
                  <a:pt x="21859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42" name="Freeform: Shape 41">
            <a:extLst>
              <a:ext uri="{FF2B5EF4-FFF2-40B4-BE49-F238E27FC236}">
                <a16:creationId xmlns:a16="http://schemas.microsoft.com/office/drawing/2014/main" id="{E1DAA296-54E3-4547-B36F-E8B353353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090" y="4405848"/>
            <a:ext cx="4572000" cy="2452159"/>
          </a:xfrm>
          <a:custGeom>
            <a:avLst/>
            <a:gdLst>
              <a:gd name="connsiteX0" fmla="*/ 162946 w 4572000"/>
              <a:gd name="connsiteY0" fmla="*/ 0 h 2452159"/>
              <a:gd name="connsiteX1" fmla="*/ 4409054 w 4572000"/>
              <a:gd name="connsiteY1" fmla="*/ 0 h 2452159"/>
              <a:gd name="connsiteX2" fmla="*/ 4572000 w 4572000"/>
              <a:gd name="connsiteY2" fmla="*/ 162946 h 2452159"/>
              <a:gd name="connsiteX3" fmla="*/ 4572000 w 4572000"/>
              <a:gd name="connsiteY3" fmla="*/ 2452159 h 2452159"/>
              <a:gd name="connsiteX4" fmla="*/ 0 w 4572000"/>
              <a:gd name="connsiteY4" fmla="*/ 2452159 h 2452159"/>
              <a:gd name="connsiteX5" fmla="*/ 0 w 4572000"/>
              <a:gd name="connsiteY5" fmla="*/ 162946 h 2452159"/>
              <a:gd name="connsiteX6" fmla="*/ 162946 w 4572000"/>
              <a:gd name="connsiteY6" fmla="*/ 0 h 245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0" h="2452159">
                <a:moveTo>
                  <a:pt x="162946" y="0"/>
                </a:moveTo>
                <a:lnTo>
                  <a:pt x="4409054" y="0"/>
                </a:lnTo>
                <a:cubicBezTo>
                  <a:pt x="4499047" y="0"/>
                  <a:pt x="4572000" y="72953"/>
                  <a:pt x="4572000" y="162946"/>
                </a:cubicBezTo>
                <a:lnTo>
                  <a:pt x="4572000" y="2452159"/>
                </a:lnTo>
                <a:lnTo>
                  <a:pt x="0" y="2452159"/>
                </a:lnTo>
                <a:lnTo>
                  <a:pt x="0" y="162946"/>
                </a:lnTo>
                <a:cubicBezTo>
                  <a:pt x="0" y="72953"/>
                  <a:pt x="72953" y="0"/>
                  <a:pt x="16294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787B9AF7-8729-40B1-B81F-5D60C159C6CC}"/>
              </a:ext>
            </a:extLst>
          </p:cNvPr>
          <p:cNvPicPr/>
          <p:nvPr/>
        </p:nvPicPr>
        <p:blipFill rotWithShape="1">
          <a:blip r:embed="rId3"/>
          <a:srcRect l="14821" t="22454" r="67815" b="60285"/>
          <a:stretch/>
        </p:blipFill>
        <p:spPr bwMode="auto">
          <a:xfrm>
            <a:off x="870090" y="4405848"/>
            <a:ext cx="4572000" cy="2345826"/>
          </a:xfrm>
          <a:prstGeom prst="rect">
            <a:avLst/>
          </a:prstGeom>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2ED6D463-B184-40E6-8F81-EBBF76F31ED5}"/>
              </a:ext>
            </a:extLst>
          </p:cNvPr>
          <p:cNvPicPr/>
          <p:nvPr/>
        </p:nvPicPr>
        <p:blipFill rotWithShape="1">
          <a:blip r:embed="rId2"/>
          <a:srcRect l="14112" t="16675" r="67587" b="47024"/>
          <a:stretch/>
        </p:blipFill>
        <p:spPr bwMode="auto">
          <a:xfrm>
            <a:off x="6096000" y="1651240"/>
            <a:ext cx="5621079" cy="3526815"/>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6218143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B741B2D8-2F22-47F6-B6FF-BF839FA2FAA5}"/>
              </a:ext>
            </a:extLst>
          </p:cNvPr>
          <p:cNvPicPr/>
          <p:nvPr/>
        </p:nvPicPr>
        <p:blipFill rotWithShape="1">
          <a:blip r:embed="rId2"/>
          <a:srcRect l="4701" t="18794" r="66101" b="12230"/>
          <a:stretch/>
        </p:blipFill>
        <p:spPr bwMode="auto">
          <a:xfrm>
            <a:off x="0" y="0"/>
            <a:ext cx="12191999" cy="67480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37779002"/>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8">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F011E05-FBBE-48F5-B1A7-3E833713CC41}"/>
              </a:ext>
            </a:extLst>
          </p:cNvPr>
          <p:cNvSpPr>
            <a:spLocks noGrp="1"/>
          </p:cNvSpPr>
          <p:nvPr>
            <p:ph type="title"/>
          </p:nvPr>
        </p:nvSpPr>
        <p:spPr>
          <a:xfrm>
            <a:off x="927376" y="2234881"/>
            <a:ext cx="4346645" cy="2624197"/>
          </a:xfrm>
        </p:spPr>
        <p:txBody>
          <a:bodyPr vert="horz" lIns="91440" tIns="45720" rIns="91440" bIns="45720" rtlCol="0" anchor="t">
            <a:normAutofit/>
          </a:bodyPr>
          <a:lstStyle/>
          <a:p>
            <a:pPr algn="ctr"/>
            <a:r>
              <a:rPr lang="en-US" sz="2600" kern="1200" dirty="0">
                <a:solidFill>
                  <a:srgbClr val="FF0000"/>
                </a:solidFill>
                <a:latin typeface="+mj-lt"/>
                <a:ea typeface="+mj-ea"/>
                <a:cs typeface="+mj-cs"/>
              </a:rPr>
              <a:t>Income Limits</a:t>
            </a:r>
            <a:br>
              <a:rPr lang="en-US" sz="2600" kern="1200" dirty="0">
                <a:solidFill>
                  <a:srgbClr val="FF0000"/>
                </a:solidFill>
                <a:latin typeface="+mj-lt"/>
                <a:ea typeface="+mj-ea"/>
                <a:cs typeface="+mj-cs"/>
              </a:rPr>
            </a:br>
            <a:r>
              <a:rPr lang="en-US" sz="2000" kern="1200" dirty="0">
                <a:solidFill>
                  <a:srgbClr val="FF0000"/>
                </a:solidFill>
                <a:latin typeface="+mj-lt"/>
                <a:ea typeface="+mj-ea"/>
                <a:cs typeface="+mj-cs"/>
              </a:rPr>
              <a:t>(Chapter 7)</a:t>
            </a:r>
            <a:br>
              <a:rPr lang="en-US" sz="2000" kern="1200" dirty="0">
                <a:solidFill>
                  <a:srgbClr val="FF0000"/>
                </a:solidFill>
                <a:latin typeface="+mj-lt"/>
                <a:ea typeface="+mj-ea"/>
                <a:cs typeface="+mj-cs"/>
              </a:rPr>
            </a:br>
            <a:br>
              <a:rPr lang="en-US" sz="2600" kern="1200" dirty="0">
                <a:solidFill>
                  <a:srgbClr val="FF0000"/>
                </a:solidFill>
                <a:latin typeface="+mj-lt"/>
                <a:ea typeface="+mj-ea"/>
                <a:cs typeface="+mj-cs"/>
              </a:rPr>
            </a:br>
            <a:r>
              <a:rPr lang="en-US" sz="2600" kern="1200" dirty="0">
                <a:solidFill>
                  <a:srgbClr val="FF0000"/>
                </a:solidFill>
                <a:latin typeface="+mj-lt"/>
                <a:ea typeface="+mj-ea"/>
                <a:cs typeface="+mj-cs"/>
              </a:rPr>
              <a:t>Federal Poverty Level </a:t>
            </a:r>
            <a:br>
              <a:rPr lang="en-US" sz="2600" kern="1200" dirty="0">
                <a:solidFill>
                  <a:srgbClr val="FF0000"/>
                </a:solidFill>
                <a:latin typeface="+mj-lt"/>
                <a:ea typeface="+mj-ea"/>
                <a:cs typeface="+mj-cs"/>
              </a:rPr>
            </a:br>
            <a:r>
              <a:rPr lang="en-US" sz="2600" kern="1200" dirty="0">
                <a:solidFill>
                  <a:srgbClr val="FF0000"/>
                </a:solidFill>
                <a:latin typeface="+mj-lt"/>
                <a:ea typeface="+mj-ea"/>
                <a:cs typeface="+mj-cs"/>
              </a:rPr>
              <a:t>&amp;</a:t>
            </a:r>
            <a:br>
              <a:rPr lang="en-US" sz="2600" kern="1200" dirty="0">
                <a:solidFill>
                  <a:srgbClr val="FF0000"/>
                </a:solidFill>
                <a:latin typeface="+mj-lt"/>
                <a:ea typeface="+mj-ea"/>
                <a:cs typeface="+mj-cs"/>
              </a:rPr>
            </a:br>
            <a:r>
              <a:rPr lang="en-US" sz="2600" kern="1200" dirty="0">
                <a:solidFill>
                  <a:srgbClr val="FF0000"/>
                </a:solidFill>
                <a:latin typeface="+mj-lt"/>
                <a:ea typeface="+mj-ea"/>
                <a:cs typeface="+mj-cs"/>
              </a:rPr>
              <a:t> State Median Income</a:t>
            </a:r>
            <a:br>
              <a:rPr lang="en-US" sz="2600" kern="1200" dirty="0">
                <a:solidFill>
                  <a:schemeClr val="tx1"/>
                </a:solidFill>
                <a:latin typeface="+mj-lt"/>
                <a:ea typeface="+mj-ea"/>
                <a:cs typeface="+mj-cs"/>
              </a:rPr>
            </a:br>
            <a:endParaRPr lang="en-US" sz="2600" kern="1200" dirty="0">
              <a:solidFill>
                <a:schemeClr val="tx1"/>
              </a:solidFill>
              <a:latin typeface="+mj-lt"/>
              <a:ea typeface="+mj-ea"/>
              <a:cs typeface="+mj-cs"/>
            </a:endParaRPr>
          </a:p>
        </p:txBody>
      </p:sp>
      <p:grpSp>
        <p:nvGrpSpPr>
          <p:cNvPr id="58" name="Group 3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60" name="Rectangle 3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3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3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3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3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FB92CE56-80B7-41E0-8C1F-A8CF8A89EBE7}"/>
              </a:ext>
            </a:extLst>
          </p:cNvPr>
          <p:cNvSpPr>
            <a:spLocks noGrp="1"/>
          </p:cNvSpPr>
          <p:nvPr>
            <p:ph type="ftr" sz="quarter" idx="11"/>
          </p:nvPr>
        </p:nvSpPr>
        <p:spPr>
          <a:xfrm>
            <a:off x="1113809" y="6492240"/>
            <a:ext cx="3765762" cy="365125"/>
          </a:xfrm>
        </p:spPr>
        <p:txBody>
          <a:bodyPr vert="horz" lIns="91440" tIns="45720" rIns="91440" bIns="45720" rtlCol="0" anchor="ctr">
            <a:normAutofit/>
          </a:bodyPr>
          <a:lstStyle/>
          <a:p>
            <a:pPr>
              <a:spcAft>
                <a:spcPts val="600"/>
              </a:spcAft>
            </a:pPr>
            <a:r>
              <a:rPr lang="en-US" sz="1200" kern="1200" noProof="0">
                <a:solidFill>
                  <a:schemeClr val="tx1">
                    <a:tint val="75000"/>
                  </a:schemeClr>
                </a:solidFill>
                <a:latin typeface="+mn-lt"/>
                <a:ea typeface="+mn-ea"/>
                <a:cs typeface="+mn-cs"/>
              </a:rPr>
              <a:t>Presented by: La'Quanza Little</a:t>
            </a:r>
          </a:p>
        </p:txBody>
      </p:sp>
      <p:pic>
        <p:nvPicPr>
          <p:cNvPr id="5" name="Picture 4">
            <a:extLst>
              <a:ext uri="{FF2B5EF4-FFF2-40B4-BE49-F238E27FC236}">
                <a16:creationId xmlns:a16="http://schemas.microsoft.com/office/drawing/2014/main" id="{9DE0BBF4-A77F-4002-A310-4B6F5BB7AAE6}"/>
              </a:ext>
            </a:extLst>
          </p:cNvPr>
          <p:cNvPicPr>
            <a:picLocks noChangeAspect="1"/>
          </p:cNvPicPr>
          <p:nvPr/>
        </p:nvPicPr>
        <p:blipFill>
          <a:blip r:embed="rId2"/>
          <a:stretch>
            <a:fillRect/>
          </a:stretch>
        </p:blipFill>
        <p:spPr>
          <a:xfrm>
            <a:off x="5622966" y="442022"/>
            <a:ext cx="5270559" cy="5712035"/>
          </a:xfrm>
          <a:prstGeom prst="rect">
            <a:avLst/>
          </a:prstGeom>
        </p:spPr>
      </p:pic>
    </p:spTree>
    <p:extLst>
      <p:ext uri="{BB962C8B-B14F-4D97-AF65-F5344CB8AC3E}">
        <p14:creationId xmlns:p14="http://schemas.microsoft.com/office/powerpoint/2010/main" val="2666406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94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4F011E05-FBBE-48F5-B1A7-3E833713CC41}"/>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400" kern="1200" dirty="0">
                <a:solidFill>
                  <a:srgbClr val="FFFFFF"/>
                </a:solidFill>
                <a:latin typeface="+mj-lt"/>
                <a:ea typeface="+mj-ea"/>
                <a:cs typeface="+mj-cs"/>
              </a:rPr>
              <a:t>Income Limit</a:t>
            </a:r>
            <a:br>
              <a:rPr lang="en-US" sz="2400" kern="1200" dirty="0">
                <a:solidFill>
                  <a:srgbClr val="FFFFFF"/>
                </a:solidFill>
                <a:latin typeface="+mj-lt"/>
                <a:ea typeface="+mj-ea"/>
                <a:cs typeface="+mj-cs"/>
              </a:rPr>
            </a:br>
            <a:r>
              <a:rPr lang="en-US" sz="2400" kern="1200" dirty="0">
                <a:solidFill>
                  <a:srgbClr val="FFFFFF"/>
                </a:solidFill>
                <a:latin typeface="+mj-lt"/>
                <a:ea typeface="+mj-ea"/>
                <a:cs typeface="+mj-cs"/>
              </a:rPr>
              <a:t>Differences (Chapter 7)</a:t>
            </a:r>
          </a:p>
        </p:txBody>
      </p:sp>
      <p:sp>
        <p:nvSpPr>
          <p:cNvPr id="3" name="TextBox 2">
            <a:extLst>
              <a:ext uri="{FF2B5EF4-FFF2-40B4-BE49-F238E27FC236}">
                <a16:creationId xmlns:a16="http://schemas.microsoft.com/office/drawing/2014/main" id="{3DB6D0CA-53B9-43C1-B65F-D7F886C18F5C}"/>
              </a:ext>
            </a:extLst>
          </p:cNvPr>
          <p:cNvSpPr txBox="1"/>
          <p:nvPr/>
        </p:nvSpPr>
        <p:spPr>
          <a:xfrm>
            <a:off x="3953539" y="3615684"/>
            <a:ext cx="7188199" cy="2743199"/>
          </a:xfrm>
          <a:prstGeom prst="rect">
            <a:avLst/>
          </a:prstGeom>
        </p:spPr>
        <p:txBody>
          <a:bodyPr vert="horz" lIns="91440" tIns="45720" rIns="91440" bIns="45720" rtlCol="0">
            <a:normAutofit fontScale="92500" lnSpcReduction="10000"/>
          </a:bodyPr>
          <a:lstStyle/>
          <a:p>
            <a:pPr indent="-228600">
              <a:lnSpc>
                <a:spcPct val="90000"/>
              </a:lnSpc>
              <a:spcAft>
                <a:spcPts val="600"/>
              </a:spcAft>
              <a:buFont typeface="Arial" panose="020B0604020202020204" pitchFamily="34" charset="0"/>
              <a:buChar char="•"/>
            </a:pPr>
            <a:r>
              <a:rPr lang="en-US" sz="1400" b="1" dirty="0">
                <a:solidFill>
                  <a:srgbClr val="FF0000"/>
                </a:solidFill>
              </a:rPr>
              <a:t>The 133% FPL and 200% FPL are used at initial application when determining income eligibility. </a:t>
            </a:r>
          </a:p>
          <a:p>
            <a:pPr indent="-228600">
              <a:lnSpc>
                <a:spcPct val="90000"/>
              </a:lnSpc>
              <a:spcAft>
                <a:spcPts val="600"/>
              </a:spcAft>
              <a:buFont typeface="Arial" panose="020B0604020202020204" pitchFamily="34" charset="0"/>
              <a:buChar char="•"/>
            </a:pPr>
            <a:endParaRPr lang="en-US" sz="1400" b="1" dirty="0">
              <a:solidFill>
                <a:srgbClr val="FF0000"/>
              </a:solidFill>
            </a:endParaRPr>
          </a:p>
          <a:p>
            <a:pPr indent="-228600">
              <a:lnSpc>
                <a:spcPct val="90000"/>
              </a:lnSpc>
              <a:spcAft>
                <a:spcPts val="600"/>
              </a:spcAft>
              <a:buFont typeface="Arial" panose="020B0604020202020204" pitchFamily="34" charset="0"/>
              <a:buChar char="•"/>
            </a:pPr>
            <a:endParaRPr lang="en-US" sz="1400" b="1" dirty="0">
              <a:solidFill>
                <a:srgbClr val="FF0000"/>
              </a:solidFill>
            </a:endParaRPr>
          </a:p>
          <a:p>
            <a:pPr marL="285750" indent="-228600">
              <a:lnSpc>
                <a:spcPct val="90000"/>
              </a:lnSpc>
              <a:spcAft>
                <a:spcPts val="600"/>
              </a:spcAft>
              <a:buFont typeface="Arial" panose="020B0604020202020204" pitchFamily="34" charset="0"/>
              <a:buChar char="•"/>
            </a:pPr>
            <a:r>
              <a:rPr lang="en-US" sz="1400" b="1" dirty="0">
                <a:solidFill>
                  <a:srgbClr val="FF0000"/>
                </a:solidFill>
              </a:rPr>
              <a:t>133% FPL- families being serviced with children ages 6-12.</a:t>
            </a:r>
          </a:p>
          <a:p>
            <a:pPr marL="285750" indent="-228600">
              <a:lnSpc>
                <a:spcPct val="90000"/>
              </a:lnSpc>
              <a:spcAft>
                <a:spcPts val="600"/>
              </a:spcAft>
              <a:buFont typeface="Arial" panose="020B0604020202020204" pitchFamily="34" charset="0"/>
              <a:buChar char="•"/>
            </a:pPr>
            <a:r>
              <a:rPr lang="en-US" sz="1400" b="1" dirty="0">
                <a:solidFill>
                  <a:srgbClr val="FF0000"/>
                </a:solidFill>
              </a:rPr>
              <a:t>200% FPL- families being serviced with children ages 0-5 and for special needs children ages 0-17.</a:t>
            </a:r>
          </a:p>
          <a:p>
            <a:pPr marL="285750" indent="-228600">
              <a:lnSpc>
                <a:spcPct val="90000"/>
              </a:lnSpc>
              <a:spcAft>
                <a:spcPts val="600"/>
              </a:spcAft>
              <a:buFont typeface="Arial" panose="020B0604020202020204" pitchFamily="34" charset="0"/>
              <a:buChar char="•"/>
            </a:pPr>
            <a:r>
              <a:rPr lang="en-US" sz="1400" b="1" dirty="0">
                <a:solidFill>
                  <a:srgbClr val="FF0000"/>
                </a:solidFill>
              </a:rPr>
              <a:t>85% SMI- used for all ages when a family experiences increased income while already receiving SCCA </a:t>
            </a:r>
          </a:p>
          <a:p>
            <a:pPr indent="-228600">
              <a:lnSpc>
                <a:spcPct val="90000"/>
              </a:lnSpc>
              <a:spcAft>
                <a:spcPts val="600"/>
              </a:spcAft>
              <a:buFont typeface="Arial" panose="020B0604020202020204" pitchFamily="34" charset="0"/>
              <a:buChar char="•"/>
            </a:pPr>
            <a:endParaRPr lang="en-US" sz="1400" b="1" dirty="0">
              <a:solidFill>
                <a:srgbClr val="FF0000"/>
              </a:solidFill>
            </a:endParaRPr>
          </a:p>
          <a:p>
            <a:pPr indent="-228600">
              <a:lnSpc>
                <a:spcPct val="90000"/>
              </a:lnSpc>
              <a:spcAft>
                <a:spcPts val="600"/>
              </a:spcAft>
              <a:buFont typeface="Arial" panose="020B0604020202020204" pitchFamily="34" charset="0"/>
              <a:buChar char="•"/>
            </a:pPr>
            <a:endParaRPr lang="en-US" sz="1400" b="1" dirty="0">
              <a:solidFill>
                <a:srgbClr val="FF0000"/>
              </a:solidFill>
            </a:endParaRPr>
          </a:p>
          <a:p>
            <a:pPr>
              <a:lnSpc>
                <a:spcPct val="90000"/>
              </a:lnSpc>
              <a:spcAft>
                <a:spcPts val="600"/>
              </a:spcAft>
            </a:pPr>
            <a:r>
              <a:rPr lang="en-US" sz="1400" b="1" dirty="0">
                <a:solidFill>
                  <a:srgbClr val="FF0000"/>
                </a:solidFill>
              </a:rPr>
              <a:t>NOTE: If during a family's certification period, the income increases above the 85% SMI for the family size, the family is no longer income eligible.</a:t>
            </a:r>
          </a:p>
        </p:txBody>
      </p:sp>
      <p:sp>
        <p:nvSpPr>
          <p:cNvPr id="2" name="Footer Placeholder 1">
            <a:extLst>
              <a:ext uri="{FF2B5EF4-FFF2-40B4-BE49-F238E27FC236}">
                <a16:creationId xmlns:a16="http://schemas.microsoft.com/office/drawing/2014/main" id="{69103FEB-22E9-4AE6-8569-F724BE3C3429}"/>
              </a:ext>
            </a:extLst>
          </p:cNvPr>
          <p:cNvSpPr>
            <a:spLocks noGrp="1"/>
          </p:cNvSpPr>
          <p:nvPr>
            <p:ph type="ftr" sz="quarter" idx="11"/>
          </p:nvPr>
        </p:nvSpPr>
        <p:spPr>
          <a:xfrm>
            <a:off x="4038599" y="6356350"/>
            <a:ext cx="4847897" cy="365125"/>
          </a:xfrm>
        </p:spPr>
        <p:txBody>
          <a:bodyPr vert="horz" lIns="91440" tIns="45720" rIns="91440" bIns="45720" rtlCol="0" anchor="ctr">
            <a:normAutofit/>
          </a:bodyPr>
          <a:lstStyle/>
          <a:p>
            <a:pPr>
              <a:spcAft>
                <a:spcPts val="600"/>
              </a:spcAft>
            </a:pPr>
            <a:r>
              <a:rPr lang="en-US" sz="1200" kern="1200" noProof="0">
                <a:solidFill>
                  <a:prstClr val="black">
                    <a:tint val="75000"/>
                  </a:prstClr>
                </a:solidFill>
                <a:latin typeface="+mn-lt"/>
                <a:ea typeface="+mn-ea"/>
                <a:cs typeface="+mn-cs"/>
              </a:rPr>
              <a:t>Presented by: La'Quanza Little</a:t>
            </a:r>
          </a:p>
        </p:txBody>
      </p:sp>
      <p:pic>
        <p:nvPicPr>
          <p:cNvPr id="7" name="Picture 6">
            <a:extLst>
              <a:ext uri="{FF2B5EF4-FFF2-40B4-BE49-F238E27FC236}">
                <a16:creationId xmlns:a16="http://schemas.microsoft.com/office/drawing/2014/main" id="{FEAB93BE-609A-4363-9360-14DDCE595E8A}"/>
              </a:ext>
            </a:extLst>
          </p:cNvPr>
          <p:cNvPicPr>
            <a:picLocks noChangeAspect="1"/>
          </p:cNvPicPr>
          <p:nvPr/>
        </p:nvPicPr>
        <p:blipFill>
          <a:blip r:embed="rId2"/>
          <a:stretch>
            <a:fillRect/>
          </a:stretch>
        </p:blipFill>
        <p:spPr>
          <a:xfrm>
            <a:off x="5200073" y="1343834"/>
            <a:ext cx="6334768" cy="2085166"/>
          </a:xfrm>
          <a:prstGeom prst="rect">
            <a:avLst/>
          </a:prstGeom>
        </p:spPr>
      </p:pic>
    </p:spTree>
    <p:extLst>
      <p:ext uri="{BB962C8B-B14F-4D97-AF65-F5344CB8AC3E}">
        <p14:creationId xmlns:p14="http://schemas.microsoft.com/office/powerpoint/2010/main" val="16246701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9"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0"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1"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2"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3"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4"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535020" y="685800"/>
            <a:ext cx="2780271" cy="5105400"/>
          </a:xfrm>
        </p:spPr>
        <p:txBody>
          <a:bodyPr vert="horz" lIns="91440" tIns="45720" rIns="91440" bIns="45720" rtlCol="0" anchor="ctr">
            <a:normAutofit/>
          </a:bodyPr>
          <a:lstStyle/>
          <a:p>
            <a:r>
              <a:rPr lang="en-US" sz="4000" kern="1200">
                <a:solidFill>
                  <a:srgbClr val="FFFFFF"/>
                </a:solidFill>
                <a:latin typeface="+mj-lt"/>
                <a:ea typeface="+mj-ea"/>
                <a:cs typeface="+mj-cs"/>
              </a:rPr>
              <a:t>Resources</a:t>
            </a:r>
          </a:p>
        </p:txBody>
      </p:sp>
      <p:graphicFrame>
        <p:nvGraphicFramePr>
          <p:cNvPr id="6" name="Diagram 5">
            <a:extLst>
              <a:ext uri="{FF2B5EF4-FFF2-40B4-BE49-F238E27FC236}">
                <a16:creationId xmlns:a16="http://schemas.microsoft.com/office/drawing/2014/main" id="{088C4233-45DD-4B69-9532-A36705ED09D8}"/>
              </a:ext>
            </a:extLst>
          </p:cNvPr>
          <p:cNvGraphicFramePr/>
          <p:nvPr>
            <p:extLst>
              <p:ext uri="{D42A27DB-BD31-4B8C-83A1-F6EECF244321}">
                <p14:modId xmlns:p14="http://schemas.microsoft.com/office/powerpoint/2010/main" val="3267824650"/>
              </p:ext>
            </p:extLst>
          </p:nvPr>
        </p:nvGraphicFramePr>
        <p:xfrm>
          <a:off x="4799465" y="1571347"/>
          <a:ext cx="5839072" cy="40955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71A919F2-03B9-42E7-BD87-7C157E1EFF6A}"/>
              </a:ext>
            </a:extLst>
          </p:cNvPr>
          <p:cNvSpPr>
            <a:spLocks noGrp="1"/>
          </p:cNvSpPr>
          <p:nvPr>
            <p:ph type="ftr" sz="quarter" idx="11"/>
          </p:nvPr>
        </p:nvSpPr>
        <p:spPr>
          <a:xfrm>
            <a:off x="5595518" y="6409087"/>
            <a:ext cx="3244174" cy="365125"/>
          </a:xfrm>
        </p:spPr>
        <p:txBody>
          <a:bodyPr/>
          <a:lstStyle/>
          <a:p>
            <a:pPr algn="ctr"/>
            <a:r>
              <a:rPr lang="en-US" noProof="0"/>
              <a:t>Presented by: La'Quanza Little</a:t>
            </a:r>
            <a:endParaRPr lang="en-US" noProof="0" dirty="0"/>
          </a:p>
        </p:txBody>
      </p:sp>
    </p:spTree>
    <p:extLst>
      <p:ext uri="{BB962C8B-B14F-4D97-AF65-F5344CB8AC3E}">
        <p14:creationId xmlns:p14="http://schemas.microsoft.com/office/powerpoint/2010/main" val="41389662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a:solidFill>
                  <a:schemeClr val="tx1"/>
                </a:solidFill>
              </a:rPr>
              <a:t>Questions</a:t>
            </a:r>
          </a:p>
        </p:txBody>
      </p:sp>
      <p:sp>
        <p:nvSpPr>
          <p:cNvPr id="17"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arrow&#10;&#10;Description automatically generated">
            <a:extLst>
              <a:ext uri="{FF2B5EF4-FFF2-40B4-BE49-F238E27FC236}">
                <a16:creationId xmlns:a16="http://schemas.microsoft.com/office/drawing/2014/main" id="{D4E4E597-44C1-434E-A1A0-D057766A3E56}"/>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595823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4AA4C6-BA7F-40BC-AD51-EFDDDBEA5A84}"/>
              </a:ext>
            </a:extLst>
          </p:cNvPr>
          <p:cNvSpPr>
            <a:spLocks noGrp="1"/>
          </p:cNvSpPr>
          <p:nvPr>
            <p:ph type="title"/>
          </p:nvPr>
        </p:nvSpPr>
        <p:spPr>
          <a:xfrm>
            <a:off x="838199" y="3990205"/>
            <a:ext cx="10518776" cy="1200329"/>
          </a:xfrm>
        </p:spPr>
        <p:txBody>
          <a:bodyPr vert="horz" wrap="square" lIns="91440" tIns="45720" rIns="91440" bIns="45720" rtlCol="0" anchor="b">
            <a:normAutofit/>
          </a:bodyPr>
          <a:lstStyle/>
          <a:p>
            <a:pPr algn="l"/>
            <a:r>
              <a:rPr lang="en-US" sz="7200" dirty="0"/>
              <a:t>Thank You!</a:t>
            </a:r>
          </a:p>
        </p:txBody>
      </p:sp>
      <p:pic>
        <p:nvPicPr>
          <p:cNvPr id="7" name="Picture Placeholder 6" descr="Boy Carrying Red Backpack">
            <a:extLst>
              <a:ext uri="{FF2B5EF4-FFF2-40B4-BE49-F238E27FC236}">
                <a16:creationId xmlns:a16="http://schemas.microsoft.com/office/drawing/2014/main" id="{10962572-14B4-44BB-89AB-9ADA56D6B408}"/>
              </a:ext>
            </a:extLst>
          </p:cNvPr>
          <p:cNvPicPr>
            <a:picLocks noGrp="1" noChangeAspect="1"/>
          </p:cNvPicPr>
          <p:nvPr>
            <p:ph type="pic" sz="quarter" idx="13"/>
          </p:nvPr>
        </p:nvPicPr>
        <p:blipFill rotWithShape="1">
          <a:blip r:embed="rId2"/>
          <a:srcRect t="35850" b="44125"/>
          <a:stretch/>
        </p:blipFill>
        <p:spPr>
          <a:xfrm>
            <a:off x="20" y="10"/>
            <a:ext cx="12191980" cy="3657590"/>
          </a:xfrm>
          <a:custGeom>
            <a:avLst/>
            <a:gdLst/>
            <a:ahLst/>
            <a:cxnLst/>
            <a:rect l="l" t="t" r="r" b="b"/>
            <a:pathLst>
              <a:path w="12192000" h="3657600">
                <a:moveTo>
                  <a:pt x="7230262" y="3468462"/>
                </a:moveTo>
                <a:lnTo>
                  <a:pt x="7197115" y="3474938"/>
                </a:lnTo>
                <a:lnTo>
                  <a:pt x="7214545" y="3473344"/>
                </a:lnTo>
                <a:cubicBezTo>
                  <a:pt x="7220308" y="3472558"/>
                  <a:pt x="7225785" y="3471224"/>
                  <a:pt x="7230262" y="3468462"/>
                </a:cubicBezTo>
                <a:close/>
                <a:moveTo>
                  <a:pt x="7009120" y="3411863"/>
                </a:moveTo>
                <a:lnTo>
                  <a:pt x="7021563" y="3422955"/>
                </a:lnTo>
                <a:lnTo>
                  <a:pt x="7021563" y="3422954"/>
                </a:lnTo>
                <a:close/>
                <a:moveTo>
                  <a:pt x="7768443" y="3303674"/>
                </a:moveTo>
                <a:lnTo>
                  <a:pt x="7768443" y="3303675"/>
                </a:lnTo>
                <a:lnTo>
                  <a:pt x="7792447" y="3326153"/>
                </a:lnTo>
                <a:cubicBezTo>
                  <a:pt x="7785969" y="3320057"/>
                  <a:pt x="7779301" y="3313961"/>
                  <a:pt x="7768443" y="3303674"/>
                </a:cubicBezTo>
                <a:close/>
                <a:moveTo>
                  <a:pt x="4038748" y="3301555"/>
                </a:moveTo>
                <a:lnTo>
                  <a:pt x="4030517" y="3313199"/>
                </a:lnTo>
                <a:cubicBezTo>
                  <a:pt x="4026230" y="3321105"/>
                  <a:pt x="4021242" y="3327345"/>
                  <a:pt x="4015609" y="3332050"/>
                </a:cubicBezTo>
                <a:lnTo>
                  <a:pt x="3996845" y="3341704"/>
                </a:lnTo>
                <a:cubicBezTo>
                  <a:pt x="4010562" y="3338155"/>
                  <a:pt x="4021944" y="3329011"/>
                  <a:pt x="4030518" y="3313199"/>
                </a:cubicBezTo>
                <a:close/>
                <a:moveTo>
                  <a:pt x="6245343" y="3298149"/>
                </a:moveTo>
                <a:lnTo>
                  <a:pt x="6274406" y="3304945"/>
                </a:lnTo>
                <a:lnTo>
                  <a:pt x="6291247" y="3311262"/>
                </a:lnTo>
                <a:lnTo>
                  <a:pt x="6291385" y="3311314"/>
                </a:lnTo>
                <a:lnTo>
                  <a:pt x="6306284" y="3317152"/>
                </a:lnTo>
                <a:lnTo>
                  <a:pt x="6308075" y="3317568"/>
                </a:lnTo>
                <a:lnTo>
                  <a:pt x="6313855" y="3319733"/>
                </a:lnTo>
                <a:cubicBezTo>
                  <a:pt x="6321454" y="3322121"/>
                  <a:pt x="6329151" y="3323858"/>
                  <a:pt x="6337048" y="3324296"/>
                </a:cubicBezTo>
                <a:lnTo>
                  <a:pt x="6308075" y="3317568"/>
                </a:lnTo>
                <a:lnTo>
                  <a:pt x="6291385" y="3311314"/>
                </a:lnTo>
                <a:lnTo>
                  <a:pt x="6276197" y="3305364"/>
                </a:lnTo>
                <a:lnTo>
                  <a:pt x="6274406" y="3304945"/>
                </a:lnTo>
                <a:lnTo>
                  <a:pt x="6268613" y="3302771"/>
                </a:lnTo>
                <a:cubicBezTo>
                  <a:pt x="6260996" y="3300370"/>
                  <a:pt x="6253273" y="3298613"/>
                  <a:pt x="6245343" y="3298149"/>
                </a:cubicBezTo>
                <a:close/>
                <a:moveTo>
                  <a:pt x="6558837" y="3268317"/>
                </a:moveTo>
                <a:cubicBezTo>
                  <a:pt x="6548970" y="3267668"/>
                  <a:pt x="6539355" y="3268073"/>
                  <a:pt x="6529984" y="3269763"/>
                </a:cubicBezTo>
                <a:lnTo>
                  <a:pt x="6589207" y="3273193"/>
                </a:lnTo>
                <a:cubicBezTo>
                  <a:pt x="6578825" y="3270668"/>
                  <a:pt x="6568705" y="3268966"/>
                  <a:pt x="6558837" y="3268317"/>
                </a:cubicBezTo>
                <a:close/>
                <a:moveTo>
                  <a:pt x="4834454" y="3207659"/>
                </a:moveTo>
                <a:cubicBezTo>
                  <a:pt x="4849504" y="3224138"/>
                  <a:pt x="4866316" y="3230376"/>
                  <a:pt x="4883986" y="3231901"/>
                </a:cubicBezTo>
                <a:lnTo>
                  <a:pt x="4858238" y="3225387"/>
                </a:lnTo>
                <a:cubicBezTo>
                  <a:pt x="4849945" y="3221578"/>
                  <a:pt x="4841981" y="3215898"/>
                  <a:pt x="4834454" y="3207659"/>
                </a:cubicBezTo>
                <a:close/>
                <a:moveTo>
                  <a:pt x="5056443" y="3205325"/>
                </a:moveTo>
                <a:lnTo>
                  <a:pt x="5072589" y="3206105"/>
                </a:lnTo>
                <a:cubicBezTo>
                  <a:pt x="5078053" y="3207563"/>
                  <a:pt x="5083590" y="3210326"/>
                  <a:pt x="5089162" y="3214707"/>
                </a:cubicBezTo>
                <a:cubicBezTo>
                  <a:pt x="5078020" y="3205944"/>
                  <a:pt x="5067015" y="3203658"/>
                  <a:pt x="5056443" y="3205325"/>
                </a:cubicBezTo>
                <a:close/>
                <a:moveTo>
                  <a:pt x="739852" y="2905443"/>
                </a:moveTo>
                <a:cubicBezTo>
                  <a:pt x="733899" y="2911992"/>
                  <a:pt x="728660" y="2919613"/>
                  <a:pt x="724278" y="2926662"/>
                </a:cubicBezTo>
                <a:cubicBezTo>
                  <a:pt x="719849" y="2933806"/>
                  <a:pt x="714527" y="2939152"/>
                  <a:pt x="708621" y="2942822"/>
                </a:cubicBezTo>
                <a:lnTo>
                  <a:pt x="691439" y="2948297"/>
                </a:lnTo>
                <a:lnTo>
                  <a:pt x="708622" y="2942822"/>
                </a:lnTo>
                <a:cubicBezTo>
                  <a:pt x="714527" y="2939152"/>
                  <a:pt x="719849" y="2933806"/>
                  <a:pt x="724279" y="2926662"/>
                </a:cubicBezTo>
                <a:cubicBezTo>
                  <a:pt x="728660" y="2919613"/>
                  <a:pt x="733899" y="2911992"/>
                  <a:pt x="739852" y="2905443"/>
                </a:cubicBezTo>
                <a:close/>
                <a:moveTo>
                  <a:pt x="8934151" y="2836933"/>
                </a:moveTo>
                <a:cubicBezTo>
                  <a:pt x="8940248" y="2842173"/>
                  <a:pt x="8947058" y="2847506"/>
                  <a:pt x="8954249" y="2851864"/>
                </a:cubicBezTo>
                <a:lnTo>
                  <a:pt x="8962389" y="2855163"/>
                </a:lnTo>
                <a:lnTo>
                  <a:pt x="8954250" y="2851864"/>
                </a:lnTo>
                <a:cubicBezTo>
                  <a:pt x="8947058" y="2847506"/>
                  <a:pt x="8940248" y="2842173"/>
                  <a:pt x="8934151" y="2836933"/>
                </a:cubicBezTo>
                <a:close/>
                <a:moveTo>
                  <a:pt x="2314816" y="2835337"/>
                </a:moveTo>
                <a:cubicBezTo>
                  <a:pt x="2309720" y="2836314"/>
                  <a:pt x="2304339" y="2838362"/>
                  <a:pt x="2300909" y="2840743"/>
                </a:cubicBezTo>
                <a:cubicBezTo>
                  <a:pt x="2267856" y="2863985"/>
                  <a:pt x="2242281" y="2875891"/>
                  <a:pt x="2216515" y="2876487"/>
                </a:cubicBezTo>
                <a:cubicBezTo>
                  <a:pt x="2242281" y="2875891"/>
                  <a:pt x="2267856" y="2863985"/>
                  <a:pt x="2300910" y="2840743"/>
                </a:cubicBezTo>
                <a:close/>
                <a:moveTo>
                  <a:pt x="1916629" y="2813600"/>
                </a:moveTo>
                <a:lnTo>
                  <a:pt x="1907132" y="2816930"/>
                </a:lnTo>
                <a:lnTo>
                  <a:pt x="1866619" y="2826615"/>
                </a:lnTo>
                <a:lnTo>
                  <a:pt x="1907133" y="2816930"/>
                </a:lnTo>
                <a:close/>
                <a:moveTo>
                  <a:pt x="2058204" y="2802832"/>
                </a:moveTo>
                <a:cubicBezTo>
                  <a:pt x="2076636" y="2804546"/>
                  <a:pt x="2095174" y="2805403"/>
                  <a:pt x="2108194" y="2817539"/>
                </a:cubicBezTo>
                <a:cubicBezTo>
                  <a:pt x="2095175" y="2805403"/>
                  <a:pt x="2076636" y="2804546"/>
                  <a:pt x="2058204" y="2802832"/>
                </a:cubicBezTo>
                <a:close/>
                <a:moveTo>
                  <a:pt x="0" y="0"/>
                </a:moveTo>
                <a:lnTo>
                  <a:pt x="12192000" y="0"/>
                </a:lnTo>
                <a:lnTo>
                  <a:pt x="12192000" y="810707"/>
                </a:lnTo>
                <a:cubicBezTo>
                  <a:pt x="12192000" y="826330"/>
                  <a:pt x="12192000" y="835855"/>
                  <a:pt x="12192000" y="845570"/>
                </a:cubicBezTo>
                <a:lnTo>
                  <a:pt x="12192000" y="1243302"/>
                </a:lnTo>
                <a:lnTo>
                  <a:pt x="12160947" y="1271923"/>
                </a:lnTo>
                <a:cubicBezTo>
                  <a:pt x="12118083" y="1293449"/>
                  <a:pt x="12072360" y="1312882"/>
                  <a:pt x="12026448" y="1332123"/>
                </a:cubicBezTo>
                <a:cubicBezTo>
                  <a:pt x="12013114" y="1337649"/>
                  <a:pt x="11998443" y="1340697"/>
                  <a:pt x="11986443" y="1348126"/>
                </a:cubicBezTo>
                <a:cubicBezTo>
                  <a:pt x="11931195" y="1382036"/>
                  <a:pt x="11877664" y="1418614"/>
                  <a:pt x="11821656" y="1451191"/>
                </a:cubicBezTo>
                <a:cubicBezTo>
                  <a:pt x="11763931" y="1484910"/>
                  <a:pt x="11712304" y="1524726"/>
                  <a:pt x="11672489" y="1578639"/>
                </a:cubicBezTo>
                <a:cubicBezTo>
                  <a:pt x="11635529" y="1628743"/>
                  <a:pt x="11599714" y="1679607"/>
                  <a:pt x="11562947" y="1729900"/>
                </a:cubicBezTo>
                <a:cubicBezTo>
                  <a:pt x="11553613" y="1742665"/>
                  <a:pt x="11545039" y="1757715"/>
                  <a:pt x="11532275" y="1765907"/>
                </a:cubicBezTo>
                <a:cubicBezTo>
                  <a:pt x="11505795" y="1783052"/>
                  <a:pt x="11476838" y="1796959"/>
                  <a:pt x="11448453" y="1811057"/>
                </a:cubicBezTo>
                <a:cubicBezTo>
                  <a:pt x="11424069" y="1823059"/>
                  <a:pt x="11398160" y="1832011"/>
                  <a:pt x="11374346" y="1844966"/>
                </a:cubicBezTo>
                <a:cubicBezTo>
                  <a:pt x="11355296" y="1855255"/>
                  <a:pt x="11338339" y="1869543"/>
                  <a:pt x="11320623" y="1882497"/>
                </a:cubicBezTo>
                <a:cubicBezTo>
                  <a:pt x="11305192" y="1893736"/>
                  <a:pt x="11288238" y="1903452"/>
                  <a:pt x="11275283" y="1916978"/>
                </a:cubicBezTo>
                <a:cubicBezTo>
                  <a:pt x="11243658" y="1949745"/>
                  <a:pt x="11211843" y="1981940"/>
                  <a:pt x="11172600" y="2006136"/>
                </a:cubicBezTo>
                <a:cubicBezTo>
                  <a:pt x="11133927" y="2030138"/>
                  <a:pt x="11097350" y="2057001"/>
                  <a:pt x="11058869" y="2081386"/>
                </a:cubicBezTo>
                <a:cubicBezTo>
                  <a:pt x="11021146" y="2105199"/>
                  <a:pt x="10987046" y="2131297"/>
                  <a:pt x="10967423" y="2173591"/>
                </a:cubicBezTo>
                <a:cubicBezTo>
                  <a:pt x="10958661" y="2192259"/>
                  <a:pt x="10946279" y="2212644"/>
                  <a:pt x="10929704" y="2223503"/>
                </a:cubicBezTo>
                <a:cubicBezTo>
                  <a:pt x="10906081" y="2238934"/>
                  <a:pt x="10876171" y="2244459"/>
                  <a:pt x="10850453" y="2257603"/>
                </a:cubicBezTo>
                <a:cubicBezTo>
                  <a:pt x="10820162" y="2273034"/>
                  <a:pt x="10785111" y="2286370"/>
                  <a:pt x="10764534" y="2310945"/>
                </a:cubicBezTo>
                <a:cubicBezTo>
                  <a:pt x="10746246" y="2332855"/>
                  <a:pt x="10727767" y="2349999"/>
                  <a:pt x="10703573" y="2363905"/>
                </a:cubicBezTo>
                <a:cubicBezTo>
                  <a:pt x="10686617" y="2373622"/>
                  <a:pt x="10674046" y="2391338"/>
                  <a:pt x="10656519" y="2399340"/>
                </a:cubicBezTo>
                <a:cubicBezTo>
                  <a:pt x="10633467" y="2410009"/>
                  <a:pt x="10610225" y="2418391"/>
                  <a:pt x="10590031" y="2434966"/>
                </a:cubicBezTo>
                <a:cubicBezTo>
                  <a:pt x="10569075" y="2452110"/>
                  <a:pt x="10545263" y="2465636"/>
                  <a:pt x="10523354" y="2481639"/>
                </a:cubicBezTo>
                <a:cubicBezTo>
                  <a:pt x="10511734" y="2490211"/>
                  <a:pt x="10502208" y="2501451"/>
                  <a:pt x="10490969" y="2510406"/>
                </a:cubicBezTo>
                <a:cubicBezTo>
                  <a:pt x="10470394" y="2526788"/>
                  <a:pt x="10449438" y="2542791"/>
                  <a:pt x="10428291" y="2558222"/>
                </a:cubicBezTo>
                <a:cubicBezTo>
                  <a:pt x="10407146" y="2573655"/>
                  <a:pt x="10386952" y="2591561"/>
                  <a:pt x="10363709" y="2602801"/>
                </a:cubicBezTo>
                <a:cubicBezTo>
                  <a:pt x="10324086" y="2621851"/>
                  <a:pt x="10280840" y="2633282"/>
                  <a:pt x="10242357" y="2653857"/>
                </a:cubicBezTo>
                <a:cubicBezTo>
                  <a:pt x="10203304" y="2674811"/>
                  <a:pt x="10166536" y="2701103"/>
                  <a:pt x="10131863" y="2728915"/>
                </a:cubicBezTo>
                <a:cubicBezTo>
                  <a:pt x="10104430" y="2750824"/>
                  <a:pt x="10078713" y="2772543"/>
                  <a:pt x="10044230" y="2783782"/>
                </a:cubicBezTo>
                <a:cubicBezTo>
                  <a:pt x="10024990" y="2790070"/>
                  <a:pt x="10004797" y="2803786"/>
                  <a:pt x="9993175" y="2819789"/>
                </a:cubicBezTo>
                <a:cubicBezTo>
                  <a:pt x="9968027" y="2854649"/>
                  <a:pt x="9935832" y="2879226"/>
                  <a:pt x="9899446" y="2900182"/>
                </a:cubicBezTo>
                <a:cubicBezTo>
                  <a:pt x="9850865" y="2928376"/>
                  <a:pt x="9802858" y="2957143"/>
                  <a:pt x="9754088" y="2984766"/>
                </a:cubicBezTo>
                <a:cubicBezTo>
                  <a:pt x="9725323" y="3001151"/>
                  <a:pt x="9696749" y="3018485"/>
                  <a:pt x="9666265" y="3030488"/>
                </a:cubicBezTo>
                <a:cubicBezTo>
                  <a:pt x="9603971" y="3055255"/>
                  <a:pt x="9540152" y="3076399"/>
                  <a:pt x="9477283" y="3099451"/>
                </a:cubicBezTo>
                <a:cubicBezTo>
                  <a:pt x="9456709" y="3106880"/>
                  <a:pt x="9437278" y="3117549"/>
                  <a:pt x="9416321" y="3124026"/>
                </a:cubicBezTo>
                <a:cubicBezTo>
                  <a:pt x="9393650" y="3131075"/>
                  <a:pt x="9369267" y="3133171"/>
                  <a:pt x="9346597" y="3140219"/>
                </a:cubicBezTo>
                <a:cubicBezTo>
                  <a:pt x="9308875" y="3151840"/>
                  <a:pt x="9272298" y="3166701"/>
                  <a:pt x="9234579" y="3178511"/>
                </a:cubicBezTo>
                <a:cubicBezTo>
                  <a:pt x="9161805" y="3201182"/>
                  <a:pt x="9088840" y="3222899"/>
                  <a:pt x="9015878" y="3244426"/>
                </a:cubicBezTo>
                <a:cubicBezTo>
                  <a:pt x="9000257" y="3248999"/>
                  <a:pt x="8983301" y="3249570"/>
                  <a:pt x="8967871" y="3254523"/>
                </a:cubicBezTo>
                <a:cubicBezTo>
                  <a:pt x="8926911" y="3267859"/>
                  <a:pt x="8886142" y="3282336"/>
                  <a:pt x="8845565" y="3297007"/>
                </a:cubicBezTo>
                <a:cubicBezTo>
                  <a:pt x="8820990" y="3305961"/>
                  <a:pt x="8796985" y="3317009"/>
                  <a:pt x="8772219" y="3325582"/>
                </a:cubicBezTo>
                <a:cubicBezTo>
                  <a:pt x="8752407" y="3332440"/>
                  <a:pt x="8732023" y="3337774"/>
                  <a:pt x="8711448" y="3341966"/>
                </a:cubicBezTo>
                <a:cubicBezTo>
                  <a:pt x="8693731" y="3345586"/>
                  <a:pt x="8675253" y="3345203"/>
                  <a:pt x="8657726" y="3349586"/>
                </a:cubicBezTo>
                <a:cubicBezTo>
                  <a:pt x="8610288" y="3361397"/>
                  <a:pt x="8563425" y="3374733"/>
                  <a:pt x="8516369" y="3387305"/>
                </a:cubicBezTo>
                <a:cubicBezTo>
                  <a:pt x="8497511" y="3392259"/>
                  <a:pt x="8478269" y="3395880"/>
                  <a:pt x="8459979" y="3402166"/>
                </a:cubicBezTo>
                <a:cubicBezTo>
                  <a:pt x="8411019" y="3418741"/>
                  <a:pt x="8362822" y="3437599"/>
                  <a:pt x="8313671" y="3453222"/>
                </a:cubicBezTo>
                <a:cubicBezTo>
                  <a:pt x="8272903" y="3466176"/>
                  <a:pt x="8230992" y="3475510"/>
                  <a:pt x="8189651" y="3486941"/>
                </a:cubicBezTo>
                <a:cubicBezTo>
                  <a:pt x="8172124" y="3491895"/>
                  <a:pt x="8155359" y="3498943"/>
                  <a:pt x="8137835" y="3503134"/>
                </a:cubicBezTo>
                <a:cubicBezTo>
                  <a:pt x="8098590" y="3512659"/>
                  <a:pt x="8058774" y="3520659"/>
                  <a:pt x="8019339" y="3530186"/>
                </a:cubicBezTo>
                <a:cubicBezTo>
                  <a:pt x="7996859" y="3535710"/>
                  <a:pt x="7975142" y="3545617"/>
                  <a:pt x="7952280" y="3549237"/>
                </a:cubicBezTo>
                <a:cubicBezTo>
                  <a:pt x="7897987" y="3557809"/>
                  <a:pt x="7843311" y="3563905"/>
                  <a:pt x="7788636" y="3570763"/>
                </a:cubicBezTo>
                <a:cubicBezTo>
                  <a:pt x="7732247" y="3577811"/>
                  <a:pt x="7676047" y="3585242"/>
                  <a:pt x="7619655" y="3591528"/>
                </a:cubicBezTo>
                <a:cubicBezTo>
                  <a:pt x="7588795" y="3594768"/>
                  <a:pt x="7557742" y="3595338"/>
                  <a:pt x="7526880" y="3598386"/>
                </a:cubicBezTo>
                <a:cubicBezTo>
                  <a:pt x="7499828" y="3601055"/>
                  <a:pt x="7472967" y="3606007"/>
                  <a:pt x="7445916" y="3609247"/>
                </a:cubicBezTo>
                <a:cubicBezTo>
                  <a:pt x="7422483" y="3611913"/>
                  <a:pt x="7398860" y="3613437"/>
                  <a:pt x="7375428" y="3616105"/>
                </a:cubicBezTo>
                <a:cubicBezTo>
                  <a:pt x="7337899" y="3620485"/>
                  <a:pt x="7300559" y="3625439"/>
                  <a:pt x="7263220" y="3630011"/>
                </a:cubicBezTo>
                <a:cubicBezTo>
                  <a:pt x="7247599" y="3631726"/>
                  <a:pt x="7231214" y="3636488"/>
                  <a:pt x="7216547" y="3633632"/>
                </a:cubicBezTo>
                <a:cubicBezTo>
                  <a:pt x="7179587" y="3626391"/>
                  <a:pt x="7143199" y="3628487"/>
                  <a:pt x="7106432" y="3633440"/>
                </a:cubicBezTo>
                <a:cubicBezTo>
                  <a:pt x="7093860" y="3635155"/>
                  <a:pt x="7080334" y="3634774"/>
                  <a:pt x="7068141" y="3631536"/>
                </a:cubicBezTo>
                <a:cubicBezTo>
                  <a:pt x="7043184" y="3625057"/>
                  <a:pt x="7018991" y="3615913"/>
                  <a:pt x="6994415" y="3607913"/>
                </a:cubicBezTo>
                <a:cubicBezTo>
                  <a:pt x="6991747" y="3606961"/>
                  <a:pt x="6988509" y="3606769"/>
                  <a:pt x="6985653" y="3606199"/>
                </a:cubicBezTo>
                <a:cubicBezTo>
                  <a:pt x="6969457" y="3602959"/>
                  <a:pt x="6953457" y="3599720"/>
                  <a:pt x="6937263" y="3596863"/>
                </a:cubicBezTo>
                <a:cubicBezTo>
                  <a:pt x="6928501" y="3595338"/>
                  <a:pt x="6919547" y="3595149"/>
                  <a:pt x="6910782" y="3593814"/>
                </a:cubicBezTo>
                <a:cubicBezTo>
                  <a:pt x="6876872" y="3588480"/>
                  <a:pt x="6839534" y="3597434"/>
                  <a:pt x="6810195" y="3574384"/>
                </a:cubicBezTo>
                <a:cubicBezTo>
                  <a:pt x="6791144" y="3559523"/>
                  <a:pt x="6772665" y="3562953"/>
                  <a:pt x="6752283" y="3565239"/>
                </a:cubicBezTo>
                <a:cubicBezTo>
                  <a:pt x="6736851" y="3566953"/>
                  <a:pt x="6721038" y="3566382"/>
                  <a:pt x="6705417" y="3566574"/>
                </a:cubicBezTo>
                <a:cubicBezTo>
                  <a:pt x="6677984" y="3567143"/>
                  <a:pt x="6650551" y="3567335"/>
                  <a:pt x="6623118" y="3568287"/>
                </a:cubicBezTo>
                <a:cubicBezTo>
                  <a:pt x="6614353" y="3568667"/>
                  <a:pt x="6605401" y="3573432"/>
                  <a:pt x="6596828" y="3572670"/>
                </a:cubicBezTo>
                <a:cubicBezTo>
                  <a:pt x="6557201" y="3569049"/>
                  <a:pt x="6517576" y="3563334"/>
                  <a:pt x="6477951" y="3560095"/>
                </a:cubicBezTo>
                <a:cubicBezTo>
                  <a:pt x="6455472" y="3558191"/>
                  <a:pt x="6432420" y="3561809"/>
                  <a:pt x="6410131" y="3559143"/>
                </a:cubicBezTo>
                <a:cubicBezTo>
                  <a:pt x="6384414" y="3556095"/>
                  <a:pt x="6359268" y="3548285"/>
                  <a:pt x="6333739" y="3543520"/>
                </a:cubicBezTo>
                <a:cubicBezTo>
                  <a:pt x="6326691" y="3542189"/>
                  <a:pt x="6318880" y="3543903"/>
                  <a:pt x="6311449" y="3544282"/>
                </a:cubicBezTo>
                <a:cubicBezTo>
                  <a:pt x="6303068" y="3544664"/>
                  <a:pt x="6294876" y="3545426"/>
                  <a:pt x="6286493" y="3545617"/>
                </a:cubicBezTo>
                <a:cubicBezTo>
                  <a:pt x="6260964" y="3545999"/>
                  <a:pt x="6235437" y="3545426"/>
                  <a:pt x="6209909" y="3546761"/>
                </a:cubicBezTo>
                <a:cubicBezTo>
                  <a:pt x="6194288" y="3547522"/>
                  <a:pt x="6177905" y="3555333"/>
                  <a:pt x="6163425" y="3552474"/>
                </a:cubicBezTo>
                <a:cubicBezTo>
                  <a:pt x="6133897" y="3546951"/>
                  <a:pt x="6104368" y="3559333"/>
                  <a:pt x="6074842" y="3549047"/>
                </a:cubicBezTo>
                <a:cubicBezTo>
                  <a:pt x="6065695" y="3545999"/>
                  <a:pt x="6053124" y="3553619"/>
                  <a:pt x="6042072" y="3553999"/>
                </a:cubicBezTo>
                <a:cubicBezTo>
                  <a:pt x="6014449" y="3554951"/>
                  <a:pt x="5986828" y="3554761"/>
                  <a:pt x="5959204" y="3554571"/>
                </a:cubicBezTo>
                <a:cubicBezTo>
                  <a:pt x="5934438" y="3554381"/>
                  <a:pt x="5908719" y="3557047"/>
                  <a:pt x="5884906" y="3551713"/>
                </a:cubicBezTo>
                <a:cubicBezTo>
                  <a:pt x="5859949" y="3545999"/>
                  <a:pt x="5837472" y="3546761"/>
                  <a:pt x="5813276" y="3553237"/>
                </a:cubicBezTo>
                <a:cubicBezTo>
                  <a:pt x="5796702" y="3557619"/>
                  <a:pt x="5779174" y="3558191"/>
                  <a:pt x="5762029" y="3559523"/>
                </a:cubicBezTo>
                <a:cubicBezTo>
                  <a:pt x="5743551" y="3561047"/>
                  <a:pt x="5723166" y="3557047"/>
                  <a:pt x="5706401" y="3563334"/>
                </a:cubicBezTo>
                <a:cubicBezTo>
                  <a:pt x="5656488" y="3582003"/>
                  <a:pt x="5605244" y="3586003"/>
                  <a:pt x="5553045" y="3586003"/>
                </a:cubicBezTo>
                <a:cubicBezTo>
                  <a:pt x="5543518" y="3586003"/>
                  <a:pt x="5533802" y="3583338"/>
                  <a:pt x="5524660" y="3580480"/>
                </a:cubicBezTo>
                <a:cubicBezTo>
                  <a:pt x="5471316" y="3563334"/>
                  <a:pt x="5417784" y="3564857"/>
                  <a:pt x="5363491" y="3575336"/>
                </a:cubicBezTo>
                <a:cubicBezTo>
                  <a:pt x="5352250" y="3577622"/>
                  <a:pt x="5339677" y="3578003"/>
                  <a:pt x="5328438" y="3575718"/>
                </a:cubicBezTo>
                <a:cubicBezTo>
                  <a:pt x="5296812" y="3569049"/>
                  <a:pt x="5266141" y="3557999"/>
                  <a:pt x="5234326" y="3553237"/>
                </a:cubicBezTo>
                <a:cubicBezTo>
                  <a:pt x="5181748" y="3545426"/>
                  <a:pt x="5136216" y="3571715"/>
                  <a:pt x="5089162" y="3588862"/>
                </a:cubicBezTo>
                <a:cubicBezTo>
                  <a:pt x="5044391" y="3605055"/>
                  <a:pt x="5006292" y="3641632"/>
                  <a:pt x="4953328" y="3633440"/>
                </a:cubicBezTo>
                <a:cubicBezTo>
                  <a:pt x="4947996" y="3632678"/>
                  <a:pt x="4942089" y="3637822"/>
                  <a:pt x="4936184" y="3639155"/>
                </a:cubicBezTo>
                <a:cubicBezTo>
                  <a:pt x="4919991" y="3642776"/>
                  <a:pt x="4903799" y="3647155"/>
                  <a:pt x="4887415" y="3648872"/>
                </a:cubicBezTo>
                <a:cubicBezTo>
                  <a:pt x="4867412" y="3651158"/>
                  <a:pt x="4847027" y="3650397"/>
                  <a:pt x="4827024" y="3652301"/>
                </a:cubicBezTo>
                <a:cubicBezTo>
                  <a:pt x="4814166" y="3653444"/>
                  <a:pt x="4801401" y="3655539"/>
                  <a:pt x="4788661" y="3657349"/>
                </a:cubicBezTo>
                <a:lnTo>
                  <a:pt x="4785776" y="3657600"/>
                </a:lnTo>
                <a:lnTo>
                  <a:pt x="4726469" y="3657600"/>
                </a:lnTo>
                <a:lnTo>
                  <a:pt x="4719697" y="3656730"/>
                </a:lnTo>
                <a:cubicBezTo>
                  <a:pt x="4709482" y="3654539"/>
                  <a:pt x="4699289" y="3651920"/>
                  <a:pt x="4689098" y="3650205"/>
                </a:cubicBezTo>
                <a:cubicBezTo>
                  <a:pt x="4660331" y="3645442"/>
                  <a:pt x="4628705" y="3646776"/>
                  <a:pt x="4603368" y="3634584"/>
                </a:cubicBezTo>
                <a:cubicBezTo>
                  <a:pt x="4576318" y="3621629"/>
                  <a:pt x="4550599" y="3615723"/>
                  <a:pt x="4522596" y="3619723"/>
                </a:cubicBezTo>
                <a:cubicBezTo>
                  <a:pt x="4513260" y="3621057"/>
                  <a:pt x="4501257" y="3629059"/>
                  <a:pt x="4497068" y="3637249"/>
                </a:cubicBezTo>
                <a:cubicBezTo>
                  <a:pt x="4487731" y="3655538"/>
                  <a:pt x="4474969" y="3658778"/>
                  <a:pt x="4457632" y="3652490"/>
                </a:cubicBezTo>
                <a:cubicBezTo>
                  <a:pt x="4442581" y="3647155"/>
                  <a:pt x="4424104" y="3644490"/>
                  <a:pt x="4413817" y="3634201"/>
                </a:cubicBezTo>
                <a:cubicBezTo>
                  <a:pt x="4384668" y="3605055"/>
                  <a:pt x="4347518" y="3604103"/>
                  <a:pt x="4311323" y="3596293"/>
                </a:cubicBezTo>
                <a:cubicBezTo>
                  <a:pt x="4289227" y="3591528"/>
                  <a:pt x="4268649" y="3591338"/>
                  <a:pt x="4246551" y="3594576"/>
                </a:cubicBezTo>
                <a:cubicBezTo>
                  <a:pt x="4198546" y="3601816"/>
                  <a:pt x="4151870" y="3591528"/>
                  <a:pt x="4105766" y="3578384"/>
                </a:cubicBezTo>
                <a:cubicBezTo>
                  <a:pt x="4075285" y="3569622"/>
                  <a:pt x="4044043" y="3564287"/>
                  <a:pt x="4013753" y="3555333"/>
                </a:cubicBezTo>
                <a:cubicBezTo>
                  <a:pt x="3991083" y="3548474"/>
                  <a:pt x="3968414" y="3540282"/>
                  <a:pt x="3947648" y="3529234"/>
                </a:cubicBezTo>
                <a:cubicBezTo>
                  <a:pt x="3917546" y="3513040"/>
                  <a:pt x="3891259" y="3488655"/>
                  <a:pt x="3852966" y="3495133"/>
                </a:cubicBezTo>
                <a:cubicBezTo>
                  <a:pt x="3819245" y="3500847"/>
                  <a:pt x="3788766" y="3488847"/>
                  <a:pt x="3757902" y="3477416"/>
                </a:cubicBezTo>
                <a:cubicBezTo>
                  <a:pt x="3735231" y="3469034"/>
                  <a:pt x="3712565" y="3460459"/>
                  <a:pt x="3689131" y="3455126"/>
                </a:cubicBezTo>
                <a:cubicBezTo>
                  <a:pt x="3661315" y="3448839"/>
                  <a:pt x="3629882" y="3451507"/>
                  <a:pt x="3605116" y="3439885"/>
                </a:cubicBezTo>
                <a:cubicBezTo>
                  <a:pt x="3579206" y="3427693"/>
                  <a:pt x="3557682" y="3435885"/>
                  <a:pt x="3534629" y="3439315"/>
                </a:cubicBezTo>
                <a:cubicBezTo>
                  <a:pt x="3497862" y="3444649"/>
                  <a:pt x="3461282" y="3454555"/>
                  <a:pt x="3424135" y="3441982"/>
                </a:cubicBezTo>
                <a:cubicBezTo>
                  <a:pt x="3378986" y="3426741"/>
                  <a:pt x="3334216" y="3410358"/>
                  <a:pt x="3288877" y="3395880"/>
                </a:cubicBezTo>
                <a:cubicBezTo>
                  <a:pt x="3271348" y="3390353"/>
                  <a:pt x="3252492" y="3388067"/>
                  <a:pt x="3234202" y="3385591"/>
                </a:cubicBezTo>
                <a:cubicBezTo>
                  <a:pt x="3216867" y="3383495"/>
                  <a:pt x="3196102" y="3388830"/>
                  <a:pt x="3182763" y="3380829"/>
                </a:cubicBezTo>
                <a:cubicBezTo>
                  <a:pt x="3148472" y="3360255"/>
                  <a:pt x="3113231" y="3350158"/>
                  <a:pt x="3073604" y="3350158"/>
                </a:cubicBezTo>
                <a:cubicBezTo>
                  <a:pt x="3058743" y="3350158"/>
                  <a:pt x="3044264" y="3341584"/>
                  <a:pt x="3029216" y="3340059"/>
                </a:cubicBezTo>
                <a:cubicBezTo>
                  <a:pt x="3008639" y="3338155"/>
                  <a:pt x="2985016" y="3333011"/>
                  <a:pt x="2967110" y="3340251"/>
                </a:cubicBezTo>
                <a:cubicBezTo>
                  <a:pt x="2925008" y="3357397"/>
                  <a:pt x="2890910" y="3343107"/>
                  <a:pt x="2854140" y="3326153"/>
                </a:cubicBezTo>
                <a:cubicBezTo>
                  <a:pt x="2817943" y="3309389"/>
                  <a:pt x="2779842" y="3296055"/>
                  <a:pt x="2741360" y="3285003"/>
                </a:cubicBezTo>
                <a:cubicBezTo>
                  <a:pt x="2726882" y="3281003"/>
                  <a:pt x="2709548" y="3287672"/>
                  <a:pt x="2693543" y="3289005"/>
                </a:cubicBezTo>
                <a:cubicBezTo>
                  <a:pt x="2687827" y="3289386"/>
                  <a:pt x="2681540" y="3289958"/>
                  <a:pt x="2676398" y="3288053"/>
                </a:cubicBezTo>
                <a:cubicBezTo>
                  <a:pt x="2626677" y="3269763"/>
                  <a:pt x="2576191" y="3255857"/>
                  <a:pt x="2522279" y="3265382"/>
                </a:cubicBezTo>
                <a:cubicBezTo>
                  <a:pt x="2517327" y="3266335"/>
                  <a:pt x="2511800" y="3264239"/>
                  <a:pt x="2506847" y="3262905"/>
                </a:cubicBezTo>
                <a:cubicBezTo>
                  <a:pt x="2482652" y="3256047"/>
                  <a:pt x="2459029" y="3245189"/>
                  <a:pt x="2434456" y="3242712"/>
                </a:cubicBezTo>
                <a:cubicBezTo>
                  <a:pt x="2373874" y="3236616"/>
                  <a:pt x="2312915" y="3234138"/>
                  <a:pt x="2251948" y="3230138"/>
                </a:cubicBezTo>
                <a:cubicBezTo>
                  <a:pt x="2248138" y="3229949"/>
                  <a:pt x="2244137" y="3229949"/>
                  <a:pt x="2240710" y="3228614"/>
                </a:cubicBezTo>
                <a:cubicBezTo>
                  <a:pt x="2218229" y="3220422"/>
                  <a:pt x="2198608" y="3223090"/>
                  <a:pt x="2179556" y="3238711"/>
                </a:cubicBezTo>
                <a:cubicBezTo>
                  <a:pt x="2171173" y="3245569"/>
                  <a:pt x="2159743" y="3249189"/>
                  <a:pt x="2149267" y="3252999"/>
                </a:cubicBezTo>
                <a:cubicBezTo>
                  <a:pt x="2133834" y="3258715"/>
                  <a:pt x="2118023" y="3264239"/>
                  <a:pt x="2102021" y="3267859"/>
                </a:cubicBezTo>
                <a:cubicBezTo>
                  <a:pt x="2086208" y="3271288"/>
                  <a:pt x="2069254" y="3276049"/>
                  <a:pt x="2054013" y="3273384"/>
                </a:cubicBezTo>
                <a:cubicBezTo>
                  <a:pt x="2026581" y="3268622"/>
                  <a:pt x="2000479" y="3257953"/>
                  <a:pt x="1973429" y="3250903"/>
                </a:cubicBezTo>
                <a:cubicBezTo>
                  <a:pt x="1964094" y="3248426"/>
                  <a:pt x="1953806" y="3248809"/>
                  <a:pt x="1944092" y="3248617"/>
                </a:cubicBezTo>
                <a:cubicBezTo>
                  <a:pt x="1921800" y="3248047"/>
                  <a:pt x="1898940" y="3253571"/>
                  <a:pt x="1878748" y="3237759"/>
                </a:cubicBezTo>
                <a:cubicBezTo>
                  <a:pt x="1860079" y="3222899"/>
                  <a:pt x="1841216" y="3227280"/>
                  <a:pt x="1821596" y="3238520"/>
                </a:cubicBezTo>
                <a:cubicBezTo>
                  <a:pt x="1807497" y="3246522"/>
                  <a:pt x="1791496" y="3252809"/>
                  <a:pt x="1775684" y="3255857"/>
                </a:cubicBezTo>
                <a:cubicBezTo>
                  <a:pt x="1753965" y="3260047"/>
                  <a:pt x="1732439" y="3261763"/>
                  <a:pt x="1709006" y="3259285"/>
                </a:cubicBezTo>
                <a:cubicBezTo>
                  <a:pt x="1692431" y="3257571"/>
                  <a:pt x="1678904" y="3256809"/>
                  <a:pt x="1665950" y="3246713"/>
                </a:cubicBezTo>
                <a:cubicBezTo>
                  <a:pt x="1663856" y="3245189"/>
                  <a:pt x="1660046" y="3244807"/>
                  <a:pt x="1657188" y="3244999"/>
                </a:cubicBezTo>
                <a:cubicBezTo>
                  <a:pt x="1619658" y="3248237"/>
                  <a:pt x="1582510" y="3246522"/>
                  <a:pt x="1544598" y="3244234"/>
                </a:cubicBezTo>
                <a:cubicBezTo>
                  <a:pt x="1496403" y="3241189"/>
                  <a:pt x="1445725" y="3250141"/>
                  <a:pt x="1404006" y="3282146"/>
                </a:cubicBezTo>
                <a:cubicBezTo>
                  <a:pt x="1397909" y="3286910"/>
                  <a:pt x="1388765" y="3289005"/>
                  <a:pt x="1380762" y="3290149"/>
                </a:cubicBezTo>
                <a:cubicBezTo>
                  <a:pt x="1343044" y="3295101"/>
                  <a:pt x="1305132" y="3298530"/>
                  <a:pt x="1267411" y="3304055"/>
                </a:cubicBezTo>
                <a:cubicBezTo>
                  <a:pt x="1246837" y="3307103"/>
                  <a:pt x="1225310" y="3309770"/>
                  <a:pt x="1206641" y="3318153"/>
                </a:cubicBezTo>
                <a:cubicBezTo>
                  <a:pt x="1188354" y="3326343"/>
                  <a:pt x="1173681" y="3336059"/>
                  <a:pt x="1162823" y="3318915"/>
                </a:cubicBezTo>
                <a:cubicBezTo>
                  <a:pt x="1143394" y="3328059"/>
                  <a:pt x="1126437" y="3335680"/>
                  <a:pt x="1109865" y="3343870"/>
                </a:cubicBezTo>
                <a:cubicBezTo>
                  <a:pt x="1103767" y="3346918"/>
                  <a:pt x="1098623" y="3351872"/>
                  <a:pt x="1092527" y="3354730"/>
                </a:cubicBezTo>
                <a:cubicBezTo>
                  <a:pt x="1086048" y="3357778"/>
                  <a:pt x="1078810" y="3359682"/>
                  <a:pt x="1071762" y="3361207"/>
                </a:cubicBezTo>
                <a:cubicBezTo>
                  <a:pt x="1040327" y="3368065"/>
                  <a:pt x="1008894" y="3374351"/>
                  <a:pt x="977653" y="3381782"/>
                </a:cubicBezTo>
                <a:cubicBezTo>
                  <a:pt x="971554" y="3383305"/>
                  <a:pt x="966411" y="3389401"/>
                  <a:pt x="960887" y="3393401"/>
                </a:cubicBezTo>
                <a:cubicBezTo>
                  <a:pt x="957266" y="3396070"/>
                  <a:pt x="953648" y="3400070"/>
                  <a:pt x="949646" y="3400642"/>
                </a:cubicBezTo>
                <a:cubicBezTo>
                  <a:pt x="919165" y="3405214"/>
                  <a:pt x="888877" y="3410549"/>
                  <a:pt x="858205" y="3412834"/>
                </a:cubicBezTo>
                <a:cubicBezTo>
                  <a:pt x="832486" y="3414738"/>
                  <a:pt x="807719" y="3414168"/>
                  <a:pt x="801053" y="3447315"/>
                </a:cubicBezTo>
                <a:cubicBezTo>
                  <a:pt x="799909" y="3453032"/>
                  <a:pt x="791717" y="3459128"/>
                  <a:pt x="785432" y="3461984"/>
                </a:cubicBezTo>
                <a:cubicBezTo>
                  <a:pt x="767524" y="3470176"/>
                  <a:pt x="748471" y="3475701"/>
                  <a:pt x="730754" y="3484082"/>
                </a:cubicBezTo>
                <a:cubicBezTo>
                  <a:pt x="672650" y="3512088"/>
                  <a:pt x="611880" y="3529805"/>
                  <a:pt x="546917" y="3526566"/>
                </a:cubicBezTo>
                <a:cubicBezTo>
                  <a:pt x="526724" y="3525614"/>
                  <a:pt x="507102" y="3515326"/>
                  <a:pt x="494337" y="3511515"/>
                </a:cubicBezTo>
                <a:cubicBezTo>
                  <a:pt x="457572" y="3526566"/>
                  <a:pt x="426709" y="3541045"/>
                  <a:pt x="394511" y="3551903"/>
                </a:cubicBezTo>
                <a:cubicBezTo>
                  <a:pt x="366127" y="3561619"/>
                  <a:pt x="336408" y="3567715"/>
                  <a:pt x="307259" y="3574763"/>
                </a:cubicBezTo>
                <a:cubicBezTo>
                  <a:pt x="296590" y="3577432"/>
                  <a:pt x="285732" y="3578955"/>
                  <a:pt x="274873" y="3580290"/>
                </a:cubicBezTo>
                <a:cubicBezTo>
                  <a:pt x="240965" y="3584480"/>
                  <a:pt x="205529" y="3574384"/>
                  <a:pt x="172384" y="3590386"/>
                </a:cubicBezTo>
                <a:cubicBezTo>
                  <a:pt x="155046" y="3598768"/>
                  <a:pt x="137898" y="3608865"/>
                  <a:pt x="119613" y="3613247"/>
                </a:cubicBezTo>
                <a:cubicBezTo>
                  <a:pt x="99990" y="3618009"/>
                  <a:pt x="80794" y="3625439"/>
                  <a:pt x="61197" y="3630750"/>
                </a:cubicBezTo>
                <a:lnTo>
                  <a:pt x="544" y="3635521"/>
                </a:lnTo>
                <a:lnTo>
                  <a:pt x="544" y="3508282"/>
                </a:lnTo>
                <a:lnTo>
                  <a:pt x="0" y="3508282"/>
                </a:lnTo>
                <a:close/>
              </a:path>
            </a:pathLst>
          </a:custGeom>
          <a:effectLst>
            <a:outerShdw blurRad="381000" dist="152400" dir="5400000" algn="t" rotWithShape="0">
              <a:prstClr val="black">
                <a:alpha val="20000"/>
              </a:prstClr>
            </a:outerShdw>
          </a:effectLst>
        </p:spPr>
      </p:pic>
      <p:grpSp>
        <p:nvGrpSpPr>
          <p:cNvPr id="14" name="Group 13">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857610"/>
            <a:ext cx="12191456" cy="2849976"/>
            <a:chOff x="476" y="-3923157"/>
            <a:chExt cx="10667524" cy="2493729"/>
          </a:xfrm>
        </p:grpSpPr>
        <p:sp>
          <p:nvSpPr>
            <p:cNvPr id="15" name="Freeform: Shape 14">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Rectangle 5">
            <a:extLst>
              <a:ext uri="{FF2B5EF4-FFF2-40B4-BE49-F238E27FC236}">
                <a16:creationId xmlns:a16="http://schemas.microsoft.com/office/drawing/2014/main" id="{74DE2D52-0834-4805-9E33-B23139F262DB}"/>
              </a:ext>
            </a:extLst>
          </p:cNvPr>
          <p:cNvSpPr/>
          <p:nvPr/>
        </p:nvSpPr>
        <p:spPr>
          <a:xfrm>
            <a:off x="4286250" y="5473153"/>
            <a:ext cx="7334620" cy="830997"/>
          </a:xfrm>
          <a:prstGeom prst="rect">
            <a:avLst/>
          </a:prstGeom>
        </p:spPr>
        <p:txBody>
          <a:bodyPr wrap="square">
            <a:spAutoFit/>
          </a:bodyPr>
          <a:lstStyle/>
          <a:p>
            <a:r>
              <a:rPr lang="en-US" sz="2400" dirty="0">
                <a:solidFill>
                  <a:schemeClr val="bg1"/>
                </a:solidFill>
              </a:rPr>
              <a:t>If you have any additional questions, please contact Brittany Gadsden at bgadsden@guilfordcountync.gov</a:t>
            </a:r>
          </a:p>
        </p:txBody>
      </p:sp>
    </p:spTree>
    <p:extLst>
      <p:ext uri="{BB962C8B-B14F-4D97-AF65-F5344CB8AC3E}">
        <p14:creationId xmlns:p14="http://schemas.microsoft.com/office/powerpoint/2010/main" val="192333152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8D7FBB-C4D1-4E09-A387-B42479BE0117}"/>
              </a:ext>
            </a:extLst>
          </p:cNvPr>
          <p:cNvSpPr>
            <a:spLocks noGrp="1"/>
          </p:cNvSpPr>
          <p:nvPr>
            <p:ph type="title"/>
          </p:nvPr>
        </p:nvSpPr>
        <p:spPr>
          <a:xfrm>
            <a:off x="6634134" y="1396289"/>
            <a:ext cx="5006336" cy="1325563"/>
          </a:xfrm>
        </p:spPr>
        <p:txBody>
          <a:bodyPr vert="horz" lIns="91440" tIns="45720" rIns="91440" bIns="45720" rtlCol="0" anchor="ctr">
            <a:normAutofit/>
          </a:bodyPr>
          <a:lstStyle/>
          <a:p>
            <a:pPr algn="ctr"/>
            <a:r>
              <a:rPr lang="en-US" sz="4400" dirty="0">
                <a:solidFill>
                  <a:schemeClr val="tx1"/>
                </a:solidFill>
              </a:rPr>
              <a:t>Agenda</a:t>
            </a:r>
          </a:p>
        </p:txBody>
      </p:sp>
      <p:sp>
        <p:nvSpPr>
          <p:cNvPr id="14" name="Freeform: Shape 13">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Placeholder 7" descr="Text, icon&#10;&#10;Description automatically generated">
            <a:extLst>
              <a:ext uri="{FF2B5EF4-FFF2-40B4-BE49-F238E27FC236}">
                <a16:creationId xmlns:a16="http://schemas.microsoft.com/office/drawing/2014/main" id="{7EF14576-3AD2-421B-8681-B445DFC25A06}"/>
              </a:ext>
            </a:extLst>
          </p:cNvPr>
          <p:cNvPicPr>
            <a:picLocks noGrp="1" noChangeAspect="1"/>
          </p:cNvPicPr>
          <p:nvPr>
            <p:ph type="pic" idx="1"/>
          </p:nvPr>
        </p:nvPicPr>
        <p:blipFill rotWithShape="1">
          <a:blip r:embed="rId2">
            <a:extLst>
              <a:ext uri="{837473B0-CC2E-450A-ABE3-18F120FF3D39}">
                <a1611:picAttrSrcUrl xmlns:a1611="http://schemas.microsoft.com/office/drawing/2016/11/main" r:id="rId3"/>
              </a:ext>
            </a:extLst>
          </a:blip>
          <a:srcRect r="181"/>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4" name="Text Placeholder 3">
            <a:extLst>
              <a:ext uri="{FF2B5EF4-FFF2-40B4-BE49-F238E27FC236}">
                <a16:creationId xmlns:a16="http://schemas.microsoft.com/office/drawing/2014/main" id="{81606D2F-D446-419B-94EB-25296F238460}"/>
              </a:ext>
            </a:extLst>
          </p:cNvPr>
          <p:cNvSpPr>
            <a:spLocks noGrp="1"/>
          </p:cNvSpPr>
          <p:nvPr>
            <p:ph type="body" sz="half" idx="2"/>
          </p:nvPr>
        </p:nvSpPr>
        <p:spPr>
          <a:xfrm>
            <a:off x="6638578" y="2871981"/>
            <a:ext cx="5004073" cy="2720745"/>
          </a:xfrm>
        </p:spPr>
        <p:txBody>
          <a:bodyPr vert="horz" lIns="91440" tIns="45720" rIns="91440" bIns="45720" rtlCol="0" anchor="t">
            <a:normAutofit/>
          </a:bodyPr>
          <a:lstStyle/>
          <a:p>
            <a:pPr marL="285750" indent="-285750">
              <a:buFont typeface="Arial" panose="020B0604020202020204" pitchFamily="34" charset="0"/>
              <a:buChar char="•"/>
            </a:pPr>
            <a:r>
              <a:rPr lang="en-US" sz="1800" dirty="0">
                <a:solidFill>
                  <a:schemeClr val="accent4"/>
                </a:solidFill>
              </a:rPr>
              <a:t>What is SCCA</a:t>
            </a:r>
          </a:p>
          <a:p>
            <a:pPr marL="285750" indent="-285750">
              <a:buFont typeface="Arial" panose="020B0604020202020204" pitchFamily="34" charset="0"/>
              <a:buChar char="•"/>
            </a:pPr>
            <a:r>
              <a:rPr lang="en-US" sz="1800" dirty="0">
                <a:solidFill>
                  <a:schemeClr val="accent4"/>
                </a:solidFill>
              </a:rPr>
              <a:t>How to apply</a:t>
            </a:r>
          </a:p>
          <a:p>
            <a:pPr marL="285750" indent="-285750">
              <a:buFont typeface="Arial" panose="020B0604020202020204" pitchFamily="34" charset="0"/>
              <a:buChar char="•"/>
            </a:pPr>
            <a:r>
              <a:rPr lang="en-US" sz="1800" dirty="0">
                <a:solidFill>
                  <a:schemeClr val="accent4"/>
                </a:solidFill>
              </a:rPr>
              <a:t>Requirements</a:t>
            </a:r>
          </a:p>
          <a:p>
            <a:pPr marL="285750" indent="-285750">
              <a:buFont typeface="Arial" panose="020B0604020202020204" pitchFamily="34" charset="0"/>
              <a:buChar char="•"/>
            </a:pPr>
            <a:r>
              <a:rPr lang="en-US" sz="1800" dirty="0">
                <a:solidFill>
                  <a:schemeClr val="accent4"/>
                </a:solidFill>
              </a:rPr>
              <a:t>Waiting List &amp; Vulnerable Populations</a:t>
            </a:r>
          </a:p>
          <a:p>
            <a:pPr marL="285750" indent="-285750">
              <a:buFont typeface="Arial" panose="020B0604020202020204" pitchFamily="34" charset="0"/>
              <a:buChar char="•"/>
            </a:pPr>
            <a:r>
              <a:rPr lang="en-US" sz="1800" dirty="0">
                <a:solidFill>
                  <a:schemeClr val="accent4"/>
                </a:solidFill>
              </a:rPr>
              <a:t>Income Limits</a:t>
            </a:r>
          </a:p>
          <a:p>
            <a:pPr marL="285750" indent="-285750">
              <a:buFont typeface="Arial" panose="020B0604020202020204" pitchFamily="34" charset="0"/>
              <a:buChar char="•"/>
            </a:pPr>
            <a:r>
              <a:rPr lang="en-US" sz="1800" dirty="0">
                <a:solidFill>
                  <a:schemeClr val="accent4"/>
                </a:solidFill>
              </a:rPr>
              <a:t>Resources</a:t>
            </a:r>
          </a:p>
          <a:p>
            <a:pPr marL="285750" indent="-285750">
              <a:buFont typeface="Arial" panose="020B0604020202020204" pitchFamily="34" charset="0"/>
              <a:buChar char="•"/>
            </a:pPr>
            <a:r>
              <a:rPr lang="en-US" sz="1800" dirty="0">
                <a:solidFill>
                  <a:schemeClr val="accent4"/>
                </a:solidFill>
              </a:rPr>
              <a:t>Q&amp;A</a:t>
            </a:r>
          </a:p>
          <a:p>
            <a:endParaRPr lang="en-US" sz="1800" dirty="0">
              <a:solidFill>
                <a:schemeClr val="accent4"/>
              </a:solidFill>
            </a:endParaRPr>
          </a:p>
          <a:p>
            <a:pPr marL="285750" indent="-285750">
              <a:buFont typeface="Arial" panose="020B0604020202020204" pitchFamily="34" charset="0"/>
              <a:buChar char="•"/>
            </a:pPr>
            <a:endParaRPr lang="en-US" sz="1800" dirty="0">
              <a:solidFill>
                <a:schemeClr val="accent4"/>
              </a:solidFill>
            </a:endParaRPr>
          </a:p>
        </p:txBody>
      </p:sp>
      <p:sp>
        <p:nvSpPr>
          <p:cNvPr id="2" name="Footer Placeholder 1">
            <a:extLst>
              <a:ext uri="{FF2B5EF4-FFF2-40B4-BE49-F238E27FC236}">
                <a16:creationId xmlns:a16="http://schemas.microsoft.com/office/drawing/2014/main" id="{EA0A06F7-A561-4FBD-B6DA-3E662720AD7D}"/>
              </a:ext>
            </a:extLst>
          </p:cNvPr>
          <p:cNvSpPr>
            <a:spLocks noGrp="1"/>
          </p:cNvSpPr>
          <p:nvPr>
            <p:ph type="ftr" sz="quarter" idx="11"/>
          </p:nvPr>
        </p:nvSpPr>
        <p:spPr>
          <a:xfrm>
            <a:off x="4315705" y="6475382"/>
            <a:ext cx="3704286" cy="365125"/>
          </a:xfrm>
        </p:spPr>
        <p:txBody>
          <a:bodyPr/>
          <a:lstStyle/>
          <a:p>
            <a:pPr algn="ctr"/>
            <a:r>
              <a:rPr lang="en-US" noProof="0" dirty="0">
                <a:solidFill>
                  <a:srgbClr val="FFC000"/>
                </a:solidFill>
              </a:rPr>
              <a:t>Presented by: La'Quanza Little</a:t>
            </a:r>
          </a:p>
        </p:txBody>
      </p:sp>
    </p:spTree>
    <p:extLst>
      <p:ext uri="{BB962C8B-B14F-4D97-AF65-F5344CB8AC3E}">
        <p14:creationId xmlns:p14="http://schemas.microsoft.com/office/powerpoint/2010/main" val="1121773332"/>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9195BEB-A072-45D8-848D-E8CA744F9022}"/>
              </a:ext>
            </a:extLst>
          </p:cNvPr>
          <p:cNvSpPr>
            <a:spLocks noGrp="1"/>
          </p:cNvSpPr>
          <p:nvPr>
            <p:ph type="title"/>
          </p:nvPr>
        </p:nvSpPr>
        <p:spPr>
          <a:xfrm>
            <a:off x="509111" y="575400"/>
            <a:ext cx="4368602" cy="1051966"/>
          </a:xfrm>
        </p:spPr>
        <p:txBody>
          <a:bodyPr vert="horz" lIns="91440" tIns="45720" rIns="91440" bIns="45720" rtlCol="0" anchor="b">
            <a:normAutofit/>
          </a:bodyPr>
          <a:lstStyle/>
          <a:p>
            <a:pPr algn="ctr"/>
            <a:r>
              <a:rPr lang="en-US" sz="4200" dirty="0">
                <a:solidFill>
                  <a:schemeClr val="tx1"/>
                </a:solidFill>
              </a:rPr>
              <a:t>What is </a:t>
            </a:r>
            <a:r>
              <a:rPr lang="en-US" sz="4200">
                <a:solidFill>
                  <a:schemeClr val="tx1"/>
                </a:solidFill>
              </a:rPr>
              <a:t>SCCA</a:t>
            </a:r>
            <a:r>
              <a:rPr lang="en-US" sz="4200" dirty="0">
                <a:solidFill>
                  <a:schemeClr val="tx1"/>
                </a:solidFill>
              </a:rPr>
              <a:t>?</a:t>
            </a:r>
          </a:p>
        </p:txBody>
      </p:sp>
      <p:sp>
        <p:nvSpPr>
          <p:cNvPr id="2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3D8D3793-8C4F-4DCF-954E-B50D03F01E78}"/>
              </a:ext>
            </a:extLst>
          </p:cNvPr>
          <p:cNvSpPr>
            <a:spLocks noGrp="1"/>
          </p:cNvSpPr>
          <p:nvPr>
            <p:ph type="body" sz="quarter" idx="13"/>
          </p:nvPr>
        </p:nvSpPr>
        <p:spPr>
          <a:xfrm>
            <a:off x="640080" y="2872899"/>
            <a:ext cx="4243589" cy="3320668"/>
          </a:xfrm>
        </p:spPr>
        <p:txBody>
          <a:bodyPr vert="horz" lIns="91440" tIns="45720" rIns="91440" bIns="45720" rtlCol="0" anchor="t">
            <a:normAutofit/>
          </a:bodyPr>
          <a:lstStyle/>
          <a:p>
            <a:pPr marL="179705" indent="-228600"/>
            <a:r>
              <a:rPr lang="en-US" sz="2200" dirty="0">
                <a:solidFill>
                  <a:schemeClr val="tx1"/>
                </a:solidFill>
              </a:rPr>
              <a:t>The childcare subsidy program is a government assistance program that uses federal and state funding to provide eligible families with subsidized childcare services.</a:t>
            </a:r>
          </a:p>
        </p:txBody>
      </p:sp>
      <p:pic>
        <p:nvPicPr>
          <p:cNvPr id="17" name="Picture Placeholder 16" descr="Boy Reading Book">
            <a:extLst>
              <a:ext uri="{FF2B5EF4-FFF2-40B4-BE49-F238E27FC236}">
                <a16:creationId xmlns:a16="http://schemas.microsoft.com/office/drawing/2014/main" id="{C8B885F2-2AC2-46A9-9D9B-71123D1A1F6B}"/>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t="2378" r="-2" b="1312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Footer Placeholder 1">
            <a:extLst>
              <a:ext uri="{FF2B5EF4-FFF2-40B4-BE49-F238E27FC236}">
                <a16:creationId xmlns:a16="http://schemas.microsoft.com/office/drawing/2014/main" id="{E74BFAC6-2DE4-4808-9845-0AC56BDCD800}"/>
              </a:ext>
            </a:extLst>
          </p:cNvPr>
          <p:cNvSpPr>
            <a:spLocks noGrp="1"/>
          </p:cNvSpPr>
          <p:nvPr>
            <p:ph type="ftr" sz="quarter" idx="11"/>
          </p:nvPr>
        </p:nvSpPr>
        <p:spPr>
          <a:xfrm>
            <a:off x="1140904" y="6419131"/>
            <a:ext cx="3572348" cy="365125"/>
          </a:xfrm>
        </p:spPr>
        <p:txBody>
          <a:bodyPr/>
          <a:lstStyle/>
          <a:p>
            <a:r>
              <a:rPr lang="en-US" noProof="0" dirty="0"/>
              <a:t>Presented by: La'Quanza Little</a:t>
            </a:r>
          </a:p>
        </p:txBody>
      </p:sp>
    </p:spTree>
    <p:extLst>
      <p:ext uri="{BB962C8B-B14F-4D97-AF65-F5344CB8AC3E}">
        <p14:creationId xmlns:p14="http://schemas.microsoft.com/office/powerpoint/2010/main" val="367141803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4">
            <a:extLst>
              <a:ext uri="{FF2B5EF4-FFF2-40B4-BE49-F238E27FC236}">
                <a16:creationId xmlns:a16="http://schemas.microsoft.com/office/drawing/2014/main" id="{39F23E05-E5C5-497C-A842-7BD21B207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2D9D162-C3F3-4DA6-ACF1-E33B89535E11}"/>
              </a:ext>
            </a:extLst>
          </p:cNvPr>
          <p:cNvSpPr>
            <a:spLocks noGrp="1"/>
          </p:cNvSpPr>
          <p:nvPr>
            <p:ph type="title"/>
          </p:nvPr>
        </p:nvSpPr>
        <p:spPr>
          <a:xfrm>
            <a:off x="838200" y="365126"/>
            <a:ext cx="10515600" cy="1306440"/>
          </a:xfrm>
        </p:spPr>
        <p:txBody>
          <a:bodyPr vert="horz" lIns="91440" tIns="45720" rIns="91440" bIns="45720" rtlCol="0" anchor="ctr">
            <a:normAutofit/>
          </a:bodyPr>
          <a:lstStyle/>
          <a:p>
            <a:pPr algn="ctr"/>
            <a:r>
              <a:rPr lang="en-US" sz="4200" dirty="0">
                <a:solidFill>
                  <a:schemeClr val="tx1"/>
                </a:solidFill>
              </a:rPr>
              <a:t>How to Apply for Daycare</a:t>
            </a:r>
            <a:r>
              <a:rPr lang="en-US" sz="4200">
                <a:solidFill>
                  <a:schemeClr val="tx1"/>
                </a:solidFill>
              </a:rPr>
              <a:t> Assistance:</a:t>
            </a:r>
            <a:endParaRPr lang="en-US" sz="4200" dirty="0">
              <a:solidFill>
                <a:schemeClr val="tx1"/>
              </a:solidFill>
            </a:endParaRPr>
          </a:p>
        </p:txBody>
      </p:sp>
      <p:pic>
        <p:nvPicPr>
          <p:cNvPr id="15" name="Picture 14" descr="Logo&#10;&#10;Description automatically generated">
            <a:extLst>
              <a:ext uri="{FF2B5EF4-FFF2-40B4-BE49-F238E27FC236}">
                <a16:creationId xmlns:a16="http://schemas.microsoft.com/office/drawing/2014/main" id="{B9546662-542E-4AAE-971A-75DB8EB2E282}"/>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4457" r="5309" b="1"/>
          <a:stretch/>
        </p:blipFill>
        <p:spPr>
          <a:xfrm>
            <a:off x="7989296" y="1843285"/>
            <a:ext cx="3364502" cy="3728611"/>
          </a:xfrm>
          <a:prstGeom prst="rect">
            <a:avLst/>
          </a:prstGeom>
        </p:spPr>
      </p:pic>
      <p:graphicFrame>
        <p:nvGraphicFramePr>
          <p:cNvPr id="11" name="Diagram 10">
            <a:extLst>
              <a:ext uri="{FF2B5EF4-FFF2-40B4-BE49-F238E27FC236}">
                <a16:creationId xmlns:a16="http://schemas.microsoft.com/office/drawing/2014/main" id="{3EA9A6AC-0311-4231-879F-0E1EF7462053}"/>
              </a:ext>
            </a:extLst>
          </p:cNvPr>
          <p:cNvGraphicFramePr/>
          <p:nvPr>
            <p:extLst>
              <p:ext uri="{D42A27DB-BD31-4B8C-83A1-F6EECF244321}">
                <p14:modId xmlns:p14="http://schemas.microsoft.com/office/powerpoint/2010/main" val="3340182653"/>
              </p:ext>
            </p:extLst>
          </p:nvPr>
        </p:nvGraphicFramePr>
        <p:xfrm>
          <a:off x="257452" y="1671567"/>
          <a:ext cx="7294814" cy="44554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TextBox 16">
            <a:extLst>
              <a:ext uri="{FF2B5EF4-FFF2-40B4-BE49-F238E27FC236}">
                <a16:creationId xmlns:a16="http://schemas.microsoft.com/office/drawing/2014/main" id="{9A17A3A7-B1B5-49C9-BEC5-984FF65AF0E7}"/>
              </a:ext>
            </a:extLst>
          </p:cNvPr>
          <p:cNvSpPr txBox="1"/>
          <p:nvPr/>
        </p:nvSpPr>
        <p:spPr>
          <a:xfrm>
            <a:off x="8992254" y="5371841"/>
            <a:ext cx="236154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commons.wikimedia.org/wiki/File:Red_Silhouette_-_Man_in_Office.sv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
        <p:nvSpPr>
          <p:cNvPr id="2" name="Footer Placeholder 1">
            <a:extLst>
              <a:ext uri="{FF2B5EF4-FFF2-40B4-BE49-F238E27FC236}">
                <a16:creationId xmlns:a16="http://schemas.microsoft.com/office/drawing/2014/main" id="{C65ADBD5-9B22-4544-A3CC-2FCFC472D327}"/>
              </a:ext>
            </a:extLst>
          </p:cNvPr>
          <p:cNvSpPr>
            <a:spLocks noGrp="1"/>
          </p:cNvSpPr>
          <p:nvPr>
            <p:ph type="ftr" sz="quarter" idx="11"/>
          </p:nvPr>
        </p:nvSpPr>
        <p:spPr>
          <a:xfrm>
            <a:off x="4636506" y="6396172"/>
            <a:ext cx="3293096" cy="365125"/>
          </a:xfrm>
        </p:spPr>
        <p:txBody>
          <a:bodyPr/>
          <a:lstStyle/>
          <a:p>
            <a:r>
              <a:rPr lang="en-US" noProof="0" dirty="0"/>
              <a:t>Presented by: La'Quanza Little</a:t>
            </a:r>
          </a:p>
        </p:txBody>
      </p:sp>
      <p:pic>
        <p:nvPicPr>
          <p:cNvPr id="5" name="Picture 4" descr="A picture containing text, sign, picture frame&#10;&#10;Description automatically generated">
            <a:extLst>
              <a:ext uri="{FF2B5EF4-FFF2-40B4-BE49-F238E27FC236}">
                <a16:creationId xmlns:a16="http://schemas.microsoft.com/office/drawing/2014/main" id="{7B0177D2-AA75-48F2-A311-F57925AFA9E3}"/>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1236676" y="4232245"/>
            <a:ext cx="457201" cy="457201"/>
          </a:xfrm>
          <a:prstGeom prst="rect">
            <a:avLst/>
          </a:prstGeom>
        </p:spPr>
      </p:pic>
    </p:spTree>
    <p:extLst>
      <p:ext uri="{BB962C8B-B14F-4D97-AF65-F5344CB8AC3E}">
        <p14:creationId xmlns:p14="http://schemas.microsoft.com/office/powerpoint/2010/main" val="22118442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Placeholder 8" descr="Painting and Drawing Tools Set">
            <a:extLst>
              <a:ext uri="{FF2B5EF4-FFF2-40B4-BE49-F238E27FC236}">
                <a16:creationId xmlns:a16="http://schemas.microsoft.com/office/drawing/2014/main" id="{71721CA4-A4DE-4064-A8E6-96148525225A}"/>
              </a:ext>
            </a:extLst>
          </p:cNvPr>
          <p:cNvPicPr>
            <a:picLocks noGrp="1" noChangeAspect="1"/>
          </p:cNvPicPr>
          <p:nvPr>
            <p:ph type="pic" sz="quarter" idx="1"/>
          </p:nvPr>
        </p:nvPicPr>
        <p:blipFill rotWithShape="1">
          <a:blip r:embed="rId2"/>
          <a:srcRect l="8720" r="12689" b="-1"/>
          <a:stretch/>
        </p:blipFill>
        <p:spPr>
          <a:xfrm>
            <a:off x="4117521" y="10"/>
            <a:ext cx="8074479" cy="6857990"/>
          </a:xfrm>
          <a:prstGeom prst="rect">
            <a:avLst/>
          </a:prstGeom>
        </p:spPr>
      </p:pic>
      <p:sp>
        <p:nvSpPr>
          <p:cNvPr id="14" name="Freeform: Shape 13">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a:extLst>
              <a:ext uri="{FF2B5EF4-FFF2-40B4-BE49-F238E27FC236}">
                <a16:creationId xmlns:a16="http://schemas.microsoft.com/office/drawing/2014/main" id="{AFCA1C1A-BC0A-4E81-82F8-5ACE20F863F6}"/>
              </a:ext>
            </a:extLst>
          </p:cNvPr>
          <p:cNvSpPr>
            <a:spLocks noGrp="1"/>
          </p:cNvSpPr>
          <p:nvPr>
            <p:ph type="title"/>
          </p:nvPr>
        </p:nvSpPr>
        <p:spPr>
          <a:xfrm>
            <a:off x="804672" y="365125"/>
            <a:ext cx="5266155" cy="1325563"/>
          </a:xfrm>
        </p:spPr>
        <p:txBody>
          <a:bodyPr vert="horz" lIns="91440" tIns="45720" rIns="91440" bIns="45720" rtlCol="0" anchor="ctr">
            <a:normAutofit/>
          </a:bodyPr>
          <a:lstStyle/>
          <a:p>
            <a:pPr algn="ctr"/>
            <a:r>
              <a:rPr lang="en-US" sz="4400" dirty="0">
                <a:solidFill>
                  <a:schemeClr val="tx1"/>
                </a:solidFill>
              </a:rPr>
              <a:t>Requirements (Chapter 4)</a:t>
            </a:r>
          </a:p>
        </p:txBody>
      </p:sp>
      <p:sp>
        <p:nvSpPr>
          <p:cNvPr id="4" name="Text Placeholder 3">
            <a:extLst>
              <a:ext uri="{FF2B5EF4-FFF2-40B4-BE49-F238E27FC236}">
                <a16:creationId xmlns:a16="http://schemas.microsoft.com/office/drawing/2014/main" id="{1C507F06-C190-4897-A2E9-0AA8E6684053}"/>
              </a:ext>
            </a:extLst>
          </p:cNvPr>
          <p:cNvSpPr>
            <a:spLocks noGrp="1"/>
          </p:cNvSpPr>
          <p:nvPr>
            <p:ph type="body" idx="2"/>
          </p:nvPr>
        </p:nvSpPr>
        <p:spPr>
          <a:xfrm>
            <a:off x="635996" y="2055803"/>
            <a:ext cx="3941499" cy="4007646"/>
          </a:xfrm>
        </p:spPr>
        <p:txBody>
          <a:bodyPr vert="horz" lIns="91440" tIns="45720" rIns="91440" bIns="45720" rtlCol="0">
            <a:normAutofit/>
          </a:bodyPr>
          <a:lstStyle/>
          <a:p>
            <a:r>
              <a:rPr lang="en-US" sz="1600" dirty="0">
                <a:solidFill>
                  <a:schemeClr val="bg1">
                    <a:lumMod val="50000"/>
                  </a:schemeClr>
                </a:solidFill>
              </a:rPr>
              <a:t>Subsidized childcare services may be provided to families demonstrating a need for childcare and who have been determined eligible for services. The eligibility requirements below must be discussed with the applicant during the initial interview and all requirements met to authorize childcare services.</a:t>
            </a:r>
          </a:p>
          <a:p>
            <a:pPr marL="342900" indent="-342900">
              <a:buFont typeface="Arial" panose="020B0604020202020204" pitchFamily="34" charset="0"/>
              <a:buChar char="•"/>
            </a:pPr>
            <a:r>
              <a:rPr lang="en-US" sz="1600" dirty="0">
                <a:solidFill>
                  <a:schemeClr val="bg1">
                    <a:lumMod val="50000"/>
                  </a:schemeClr>
                </a:solidFill>
              </a:rPr>
              <a:t>Residency</a:t>
            </a:r>
          </a:p>
          <a:p>
            <a:pPr marL="342900" indent="-342900">
              <a:buFont typeface="Arial" panose="020B0604020202020204" pitchFamily="34" charset="0"/>
              <a:buChar char="•"/>
            </a:pPr>
            <a:r>
              <a:rPr lang="en-US" sz="1600" dirty="0">
                <a:solidFill>
                  <a:schemeClr val="bg1">
                    <a:lumMod val="50000"/>
                  </a:schemeClr>
                </a:solidFill>
              </a:rPr>
              <a:t>Citizenship</a:t>
            </a:r>
          </a:p>
          <a:p>
            <a:pPr marL="342900" indent="-342900">
              <a:buFont typeface="Arial" panose="020B0604020202020204" pitchFamily="34" charset="0"/>
              <a:buChar char="•"/>
            </a:pPr>
            <a:r>
              <a:rPr lang="en-US" sz="1600" dirty="0">
                <a:solidFill>
                  <a:schemeClr val="bg1">
                    <a:lumMod val="50000"/>
                  </a:schemeClr>
                </a:solidFill>
              </a:rPr>
              <a:t>Age of child</a:t>
            </a:r>
          </a:p>
          <a:p>
            <a:pPr marL="342900" indent="-342900">
              <a:buFont typeface="Arial" panose="020B0604020202020204" pitchFamily="34" charset="0"/>
              <a:buChar char="•"/>
            </a:pPr>
            <a:r>
              <a:rPr lang="en-US" sz="1600" dirty="0">
                <a:solidFill>
                  <a:schemeClr val="bg1">
                    <a:lumMod val="50000"/>
                  </a:schemeClr>
                </a:solidFill>
              </a:rPr>
              <a:t>Reason childcare is needed</a:t>
            </a:r>
          </a:p>
          <a:p>
            <a:pPr marL="342900" indent="-342900">
              <a:buFont typeface="Arial" panose="020B0604020202020204" pitchFamily="34" charset="0"/>
              <a:buChar char="•"/>
            </a:pPr>
            <a:r>
              <a:rPr lang="en-US" sz="1600" dirty="0">
                <a:solidFill>
                  <a:schemeClr val="bg1">
                    <a:lumMod val="50000"/>
                  </a:schemeClr>
                </a:solidFill>
              </a:rPr>
              <a:t>Income</a:t>
            </a:r>
          </a:p>
        </p:txBody>
      </p:sp>
      <p:sp>
        <p:nvSpPr>
          <p:cNvPr id="2" name="Footer Placeholder 1">
            <a:extLst>
              <a:ext uri="{FF2B5EF4-FFF2-40B4-BE49-F238E27FC236}">
                <a16:creationId xmlns:a16="http://schemas.microsoft.com/office/drawing/2014/main" id="{170C1F85-110F-4DDC-B065-4FAB3496D48C}"/>
              </a:ext>
            </a:extLst>
          </p:cNvPr>
          <p:cNvSpPr>
            <a:spLocks noGrp="1"/>
          </p:cNvSpPr>
          <p:nvPr>
            <p:ph type="ftr" sz="quarter" idx="11"/>
          </p:nvPr>
        </p:nvSpPr>
        <p:spPr>
          <a:xfrm>
            <a:off x="804672" y="6428564"/>
            <a:ext cx="3392327" cy="365125"/>
          </a:xfrm>
        </p:spPr>
        <p:txBody>
          <a:bodyPr/>
          <a:lstStyle/>
          <a:p>
            <a:r>
              <a:rPr lang="en-US" noProof="0" dirty="0">
                <a:solidFill>
                  <a:srgbClr val="FFC000"/>
                </a:solidFill>
              </a:rPr>
              <a:t>Presented by: La'Quanza Little</a:t>
            </a:r>
          </a:p>
        </p:txBody>
      </p:sp>
    </p:spTree>
    <p:extLst>
      <p:ext uri="{BB962C8B-B14F-4D97-AF65-F5344CB8AC3E}">
        <p14:creationId xmlns:p14="http://schemas.microsoft.com/office/powerpoint/2010/main" val="25325771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4"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D22F4B9-79C6-4073-AA4F-FBB46397A002}"/>
              </a:ext>
            </a:extLst>
          </p:cNvPr>
          <p:cNvSpPr>
            <a:spLocks noGrp="1"/>
          </p:cNvSpPr>
          <p:nvPr>
            <p:ph type="title"/>
          </p:nvPr>
        </p:nvSpPr>
        <p:spPr>
          <a:xfrm>
            <a:off x="841247" y="474146"/>
            <a:ext cx="10515593" cy="1197864"/>
          </a:xfrm>
        </p:spPr>
        <p:txBody>
          <a:bodyPr vert="horz" lIns="91440" tIns="45720" rIns="91440" bIns="45720" rtlCol="0" anchor="ctr">
            <a:normAutofit/>
          </a:bodyPr>
          <a:lstStyle/>
          <a:p>
            <a:pPr algn="ctr"/>
            <a:r>
              <a:rPr lang="en-US" sz="4400" dirty="0">
                <a:solidFill>
                  <a:schemeClr val="tx1"/>
                </a:solidFill>
              </a:rPr>
              <a:t>Waiting List (Chapter 10)</a:t>
            </a:r>
          </a:p>
        </p:txBody>
      </p:sp>
      <p:sp>
        <p:nvSpPr>
          <p:cNvPr id="16" name="!!Line">
            <a:extLst>
              <a:ext uri="{FF2B5EF4-FFF2-40B4-BE49-F238E27FC236}">
                <a16:creationId xmlns:a16="http://schemas.microsoft.com/office/drawing/2014/main" id="{B0161EF8-C8C6-4F2A-9D5C-49BD28A2B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585216"/>
            <a:ext cx="9144"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Placeholder 8">
            <a:extLst>
              <a:ext uri="{FF2B5EF4-FFF2-40B4-BE49-F238E27FC236}">
                <a16:creationId xmlns:a16="http://schemas.microsoft.com/office/drawing/2014/main" id="{B5E91102-A128-4BFF-927A-507ED9A70B16}"/>
              </a:ext>
            </a:extLst>
          </p:cNvPr>
          <p:cNvPicPr>
            <a:picLocks noGrp="1" noChangeAspect="1"/>
          </p:cNvPicPr>
          <p:nvPr>
            <p:ph type="pic" sz="quarter" idx="14"/>
          </p:nvPr>
        </p:nvPicPr>
        <p:blipFill rotWithShape="1">
          <a:blip r:embed="rId2">
            <a:extLst>
              <a:ext uri="{837473B0-CC2E-450A-ABE3-18F120FF3D39}">
                <a1611:picAttrSrcUrl xmlns:a1611="http://schemas.microsoft.com/office/drawing/2016/11/main" r:id="rId3"/>
              </a:ext>
            </a:extLst>
          </a:blip>
          <a:srcRect l="8508" r="16244" b="-2"/>
          <a:stretch/>
        </p:blipFill>
        <p:spPr>
          <a:xfrm>
            <a:off x="835153" y="2002117"/>
            <a:ext cx="6215794" cy="4171569"/>
          </a:xfrm>
          <a:prstGeom prst="rect">
            <a:avLst/>
          </a:prstGeom>
        </p:spPr>
      </p:pic>
      <p:sp>
        <p:nvSpPr>
          <p:cNvPr id="2" name="Text Placeholder 1">
            <a:extLst>
              <a:ext uri="{FF2B5EF4-FFF2-40B4-BE49-F238E27FC236}">
                <a16:creationId xmlns:a16="http://schemas.microsoft.com/office/drawing/2014/main" id="{D84A2604-8C64-446A-9C26-406FED8E751A}"/>
              </a:ext>
            </a:extLst>
          </p:cNvPr>
          <p:cNvSpPr>
            <a:spLocks noGrp="1"/>
          </p:cNvSpPr>
          <p:nvPr>
            <p:ph type="body" idx="1"/>
          </p:nvPr>
        </p:nvSpPr>
        <p:spPr>
          <a:xfrm>
            <a:off x="7622090" y="2482339"/>
            <a:ext cx="3823525" cy="2963039"/>
          </a:xfrm>
        </p:spPr>
        <p:txBody>
          <a:bodyPr vert="horz" lIns="91440" tIns="45720" rIns="91440" bIns="45720" rtlCol="0" anchor="ctr">
            <a:normAutofit/>
          </a:bodyPr>
          <a:lstStyle/>
          <a:p>
            <a:r>
              <a:rPr lang="en-US" sz="1600" dirty="0">
                <a:solidFill>
                  <a:schemeClr val="bg1">
                    <a:lumMod val="50000"/>
                  </a:schemeClr>
                </a:solidFill>
              </a:rPr>
              <a:t>Waiting lists provide an equitable and efficient method of allocating services when Local Purchasing Agencies (LPA) are faced with limited resources. Waiting lists must be developed when childcare funding is not available, childcare providers are not available, or the LPA lacks sufficient staff to process all requests for childcare services.</a:t>
            </a:r>
          </a:p>
        </p:txBody>
      </p:sp>
      <p:sp>
        <p:nvSpPr>
          <p:cNvPr id="3" name="Footer Placeholder 2">
            <a:extLst>
              <a:ext uri="{FF2B5EF4-FFF2-40B4-BE49-F238E27FC236}">
                <a16:creationId xmlns:a16="http://schemas.microsoft.com/office/drawing/2014/main" id="{BFCE0F4E-D32E-48A5-8605-49649987F512}"/>
              </a:ext>
            </a:extLst>
          </p:cNvPr>
          <p:cNvSpPr>
            <a:spLocks noGrp="1"/>
          </p:cNvSpPr>
          <p:nvPr>
            <p:ph type="ftr" sz="quarter" idx="11"/>
          </p:nvPr>
        </p:nvSpPr>
        <p:spPr>
          <a:xfrm>
            <a:off x="4513627" y="6391595"/>
            <a:ext cx="3812447" cy="365125"/>
          </a:xfrm>
        </p:spPr>
        <p:txBody>
          <a:bodyPr vert="horz" lIns="91440" tIns="45720" rIns="91440" bIns="45720" rtlCol="0" anchor="ctr">
            <a:normAutofit/>
          </a:bodyPr>
          <a:lstStyle/>
          <a:p>
            <a:pPr algn="ctr">
              <a:spcAft>
                <a:spcPts val="600"/>
              </a:spcAft>
              <a:defRPr/>
            </a:pPr>
            <a:r>
              <a:rPr lang="en-US" sz="1400" kern="1200" dirty="0">
                <a:solidFill>
                  <a:srgbClr val="FFC000">
                    <a:alpha val="70000"/>
                  </a:srgbClr>
                </a:solidFill>
                <a:latin typeface="Comic Sans MS" panose="030F0702030302020204" pitchFamily="66" charset="0"/>
              </a:rPr>
              <a:t>Presented by: La'Quanza Little</a:t>
            </a:r>
          </a:p>
        </p:txBody>
      </p:sp>
    </p:spTree>
    <p:extLst>
      <p:ext uri="{BB962C8B-B14F-4D97-AF65-F5344CB8AC3E}">
        <p14:creationId xmlns:p14="http://schemas.microsoft.com/office/powerpoint/2010/main" val="7739938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895CBE-F5AC-42D5-A425-8CE69FD83F2B}"/>
              </a:ext>
            </a:extLst>
          </p:cNvPr>
          <p:cNvSpPr>
            <a:spLocks noGrp="1"/>
          </p:cNvSpPr>
          <p:nvPr>
            <p:ph type="title"/>
          </p:nvPr>
        </p:nvSpPr>
        <p:spPr>
          <a:xfrm rot="-360000">
            <a:off x="846111" y="974881"/>
            <a:ext cx="3933620" cy="734415"/>
          </a:xfrm>
        </p:spPr>
        <p:txBody>
          <a:bodyPr>
            <a:normAutofit fontScale="90000"/>
          </a:bodyPr>
          <a:lstStyle/>
          <a:p>
            <a:r>
              <a:rPr lang="en-US" dirty="0"/>
              <a:t>Screening Form:</a:t>
            </a:r>
          </a:p>
        </p:txBody>
      </p:sp>
      <p:sp>
        <p:nvSpPr>
          <p:cNvPr id="6" name="Text Placeholder 5">
            <a:extLst>
              <a:ext uri="{FF2B5EF4-FFF2-40B4-BE49-F238E27FC236}">
                <a16:creationId xmlns:a16="http://schemas.microsoft.com/office/drawing/2014/main" id="{A45116B8-A8C2-48D8-AFE9-2903D8A55DF2}"/>
              </a:ext>
            </a:extLst>
          </p:cNvPr>
          <p:cNvSpPr>
            <a:spLocks noGrp="1"/>
          </p:cNvSpPr>
          <p:nvPr>
            <p:ph type="body" sz="quarter" idx="13"/>
          </p:nvPr>
        </p:nvSpPr>
        <p:spPr>
          <a:xfrm>
            <a:off x="808990" y="3392622"/>
            <a:ext cx="3913188" cy="2249488"/>
          </a:xfrm>
        </p:spPr>
        <p:txBody>
          <a:bodyPr vert="horz" lIns="91440" tIns="45720" rIns="91440" bIns="45720" rtlCol="0" anchor="t">
            <a:normAutofit/>
          </a:bodyPr>
          <a:lstStyle/>
          <a:p>
            <a:pPr marL="179705" indent="-179705"/>
            <a:r>
              <a:rPr lang="en-US" dirty="0"/>
              <a:t>Used to screen client to see if they are eligible to be placed on the waiting list.</a:t>
            </a:r>
          </a:p>
          <a:p>
            <a:pPr marL="179705" indent="-179705"/>
            <a:r>
              <a:rPr lang="en-US" dirty="0"/>
              <a:t>The client must complete the form and provide two of their most recent paycheck stubs and or their proof of post-secondary education.</a:t>
            </a:r>
          </a:p>
          <a:p>
            <a:pPr marL="179705" indent="-179705"/>
            <a:endParaRPr lang="en-US" dirty="0"/>
          </a:p>
        </p:txBody>
      </p:sp>
      <p:sp>
        <p:nvSpPr>
          <p:cNvPr id="7" name="Picture Placeholder 6">
            <a:extLst>
              <a:ext uri="{FF2B5EF4-FFF2-40B4-BE49-F238E27FC236}">
                <a16:creationId xmlns:a16="http://schemas.microsoft.com/office/drawing/2014/main" id="{86E17E94-DC9B-4B68-8103-C647C022593E}"/>
              </a:ext>
            </a:extLst>
          </p:cNvPr>
          <p:cNvSpPr>
            <a:spLocks noGrp="1"/>
          </p:cNvSpPr>
          <p:nvPr>
            <p:ph type="pic" sz="quarter" idx="14"/>
          </p:nvPr>
        </p:nvSpPr>
        <p:spPr/>
      </p:sp>
      <p:pic>
        <p:nvPicPr>
          <p:cNvPr id="8" name="Picture 7">
            <a:extLst>
              <a:ext uri="{FF2B5EF4-FFF2-40B4-BE49-F238E27FC236}">
                <a16:creationId xmlns:a16="http://schemas.microsoft.com/office/drawing/2014/main" id="{77FD9AC8-2142-4C12-A252-83B6EACDC0B9}"/>
              </a:ext>
            </a:extLst>
          </p:cNvPr>
          <p:cNvPicPr>
            <a:picLocks noChangeAspect="1"/>
          </p:cNvPicPr>
          <p:nvPr/>
        </p:nvPicPr>
        <p:blipFill>
          <a:blip r:embed="rId2"/>
          <a:stretch>
            <a:fillRect/>
          </a:stretch>
        </p:blipFill>
        <p:spPr>
          <a:xfrm rot="742095">
            <a:off x="6219231" y="447944"/>
            <a:ext cx="4787959" cy="5586840"/>
          </a:xfrm>
          <a:prstGeom prst="rect">
            <a:avLst/>
          </a:prstGeom>
        </p:spPr>
      </p:pic>
      <p:sp>
        <p:nvSpPr>
          <p:cNvPr id="2" name="Footer Placeholder 1">
            <a:extLst>
              <a:ext uri="{FF2B5EF4-FFF2-40B4-BE49-F238E27FC236}">
                <a16:creationId xmlns:a16="http://schemas.microsoft.com/office/drawing/2014/main" id="{62D7D81A-985F-435D-A6CE-520339CC9947}"/>
              </a:ext>
            </a:extLst>
          </p:cNvPr>
          <p:cNvSpPr>
            <a:spLocks noGrp="1"/>
          </p:cNvSpPr>
          <p:nvPr>
            <p:ph type="ftr" sz="quarter" idx="11"/>
          </p:nvPr>
        </p:nvSpPr>
        <p:spPr>
          <a:xfrm>
            <a:off x="4483726" y="6379126"/>
            <a:ext cx="3224547" cy="365125"/>
          </a:xfrm>
        </p:spPr>
        <p:txBody>
          <a:bodyPr/>
          <a:lstStyle/>
          <a:p>
            <a:pPr algn="ctr"/>
            <a:r>
              <a:rPr lang="en-US" noProof="0" dirty="0"/>
              <a:t>Presented by: La'Quanza Little</a:t>
            </a:r>
          </a:p>
        </p:txBody>
      </p:sp>
    </p:spTree>
    <p:extLst>
      <p:ext uri="{BB962C8B-B14F-4D97-AF65-F5344CB8AC3E}">
        <p14:creationId xmlns:p14="http://schemas.microsoft.com/office/powerpoint/2010/main" val="3684549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A509AA3-4F42-4BA2-B73C-7570044B91F5}"/>
              </a:ext>
            </a:extLst>
          </p:cNvPr>
          <p:cNvSpPr>
            <a:spLocks noGrp="1"/>
          </p:cNvSpPr>
          <p:nvPr>
            <p:ph type="title"/>
          </p:nvPr>
        </p:nvSpPr>
        <p:spPr>
          <a:xfrm>
            <a:off x="634275" y="803706"/>
            <a:ext cx="4084323" cy="2358944"/>
          </a:xfrm>
        </p:spPr>
        <p:txBody>
          <a:bodyPr vert="horz" lIns="91440" tIns="45720" rIns="91440" bIns="45720" rtlCol="0" anchor="b">
            <a:noAutofit/>
          </a:bodyPr>
          <a:lstStyle/>
          <a:p>
            <a:pPr algn="ctr"/>
            <a:r>
              <a:rPr lang="en-US" sz="4400" kern="1200" dirty="0">
                <a:solidFill>
                  <a:srgbClr val="FFFFFF"/>
                </a:solidFill>
                <a:latin typeface="+mj-lt"/>
                <a:ea typeface="+mj-ea"/>
                <a:cs typeface="+mj-cs"/>
              </a:rPr>
              <a:t>Waiting List</a:t>
            </a:r>
            <a:r>
              <a:rPr lang="en-US" sz="4400" dirty="0">
                <a:solidFill>
                  <a:srgbClr val="FFFFFF"/>
                </a:solidFill>
              </a:rPr>
              <a:t>:</a:t>
            </a:r>
            <a:br>
              <a:rPr lang="en-US" sz="4400" dirty="0">
                <a:solidFill>
                  <a:srgbClr val="FFFFFF"/>
                </a:solidFill>
              </a:rPr>
            </a:br>
            <a:r>
              <a:rPr lang="en-US" sz="4400" dirty="0">
                <a:solidFill>
                  <a:srgbClr val="FFFFFF"/>
                </a:solidFill>
              </a:rPr>
              <a:t> </a:t>
            </a:r>
            <a:r>
              <a:rPr lang="en-US" sz="4400" kern="1200" dirty="0">
                <a:solidFill>
                  <a:srgbClr val="FFFFFF"/>
                </a:solidFill>
                <a:latin typeface="+mj-lt"/>
                <a:ea typeface="+mj-ea"/>
                <a:cs typeface="+mj-cs"/>
              </a:rPr>
              <a:t>Priority Serving </a:t>
            </a:r>
          </a:p>
        </p:txBody>
      </p:sp>
      <p:cxnSp>
        <p:nvCxnSpPr>
          <p:cNvPr id="13" name="Straight Connector 12">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93313AC-4C8C-42BA-98A2-379C9C758909}"/>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200000"/>
                    </a14:imgEffect>
                  </a14:imgLayer>
                </a14:imgProps>
              </a:ext>
            </a:extLst>
          </a:blip>
          <a:srcRect l="5071" t="12723" r="14492"/>
          <a:stretch/>
        </p:blipFill>
        <p:spPr>
          <a:xfrm>
            <a:off x="6255227" y="435936"/>
            <a:ext cx="4983387" cy="6422064"/>
          </a:xfrm>
          <a:prstGeom prst="rect">
            <a:avLst/>
          </a:prstGeom>
        </p:spPr>
      </p:pic>
      <p:sp>
        <p:nvSpPr>
          <p:cNvPr id="7" name="Footer Placeholder 6">
            <a:extLst>
              <a:ext uri="{FF2B5EF4-FFF2-40B4-BE49-F238E27FC236}">
                <a16:creationId xmlns:a16="http://schemas.microsoft.com/office/drawing/2014/main" id="{DE640F92-20BD-4EE0-A34D-F77EED96DE89}"/>
              </a:ext>
            </a:extLst>
          </p:cNvPr>
          <p:cNvSpPr>
            <a:spLocks noGrp="1"/>
          </p:cNvSpPr>
          <p:nvPr>
            <p:ph type="ftr" sz="quarter" idx="11"/>
          </p:nvPr>
        </p:nvSpPr>
        <p:spPr>
          <a:xfrm>
            <a:off x="1049434" y="6322618"/>
            <a:ext cx="3669164" cy="365125"/>
          </a:xfrm>
        </p:spPr>
        <p:txBody>
          <a:bodyPr/>
          <a:lstStyle/>
          <a:p>
            <a:pPr algn="ctr"/>
            <a:r>
              <a:rPr lang="en-US" noProof="0" dirty="0"/>
              <a:t>Presented by: La'Quanza Little</a:t>
            </a:r>
          </a:p>
        </p:txBody>
      </p:sp>
      <p:sp>
        <p:nvSpPr>
          <p:cNvPr id="2" name="TextBox 1">
            <a:extLst>
              <a:ext uri="{FF2B5EF4-FFF2-40B4-BE49-F238E27FC236}">
                <a16:creationId xmlns:a16="http://schemas.microsoft.com/office/drawing/2014/main" id="{6AF33E69-41E8-3A3A-6AE8-FB8A410E9E9C}"/>
              </a:ext>
            </a:extLst>
          </p:cNvPr>
          <p:cNvSpPr txBox="1"/>
          <p:nvPr/>
        </p:nvSpPr>
        <p:spPr>
          <a:xfrm>
            <a:off x="557213" y="4200524"/>
            <a:ext cx="4231480" cy="147732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accent1">
                    <a:lumMod val="75000"/>
                  </a:schemeClr>
                </a:solidFill>
              </a:rPr>
              <a:t>As top priority, clients who are experiencing homelessness and are employed and or taking on a post-secondary education/ training leading to employment will be serviced immediately.</a:t>
            </a:r>
            <a:endParaRPr lang="en-US" dirty="0"/>
          </a:p>
        </p:txBody>
      </p:sp>
    </p:spTree>
    <p:extLst>
      <p:ext uri="{BB962C8B-B14F-4D97-AF65-F5344CB8AC3E}">
        <p14:creationId xmlns:p14="http://schemas.microsoft.com/office/powerpoint/2010/main" val="129374601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A9D83E8-024B-46A7-8F72-AB8A47ABD4ED}"/>
              </a:ext>
            </a:extLst>
          </p:cNvPr>
          <p:cNvSpPr>
            <a:spLocks noGrp="1"/>
          </p:cNvSpPr>
          <p:nvPr>
            <p:ph type="ftr" sz="quarter" idx="11"/>
          </p:nvPr>
        </p:nvSpPr>
        <p:spPr/>
        <p:txBody>
          <a:bodyPr/>
          <a:lstStyle/>
          <a:p>
            <a:r>
              <a:rPr lang="en-US" noProof="0"/>
              <a:t>Presented by: La'Quanza Little</a:t>
            </a:r>
            <a:endParaRPr lang="en-US" noProof="0" dirty="0"/>
          </a:p>
        </p:txBody>
      </p:sp>
      <p:sp>
        <p:nvSpPr>
          <p:cNvPr id="4" name="Text Placeholder 3">
            <a:extLst>
              <a:ext uri="{FF2B5EF4-FFF2-40B4-BE49-F238E27FC236}">
                <a16:creationId xmlns:a16="http://schemas.microsoft.com/office/drawing/2014/main" id="{401F4DA6-2B49-4E58-A5DD-564658F62720}"/>
              </a:ext>
            </a:extLst>
          </p:cNvPr>
          <p:cNvSpPr>
            <a:spLocks noGrp="1"/>
          </p:cNvSpPr>
          <p:nvPr>
            <p:ph type="body" sz="half" idx="2"/>
          </p:nvPr>
        </p:nvSpPr>
        <p:spPr>
          <a:xfrm>
            <a:off x="340242" y="2547217"/>
            <a:ext cx="4540102" cy="2811592"/>
          </a:xfrm>
        </p:spPr>
        <p:txBody>
          <a:bodyPr>
            <a:normAutofit/>
          </a:bodyPr>
          <a:lstStyle/>
          <a:p>
            <a:r>
              <a:rPr lang="en-US" dirty="0"/>
              <a:t>Effective immediately as of October 3</a:t>
            </a:r>
            <a:r>
              <a:rPr lang="en-US" baseline="30000" dirty="0"/>
              <a:t>rd</a:t>
            </a:r>
            <a:r>
              <a:rPr lang="en-US" dirty="0"/>
              <a:t>, 2017, the homeless population was prioritized on the serving list for the SCCA Program. The Child Care &amp; Development fund were to set aside 4% of childcare subsidy resources to service vulnerable populations such as children having special needs or children and families experiencing homelessness. </a:t>
            </a:r>
          </a:p>
        </p:txBody>
      </p:sp>
      <p:sp>
        <p:nvSpPr>
          <p:cNvPr id="5" name="Title 4">
            <a:extLst>
              <a:ext uri="{FF2B5EF4-FFF2-40B4-BE49-F238E27FC236}">
                <a16:creationId xmlns:a16="http://schemas.microsoft.com/office/drawing/2014/main" id="{FD9A5EA6-911A-4917-8B01-7881E7B3B625}"/>
              </a:ext>
            </a:extLst>
          </p:cNvPr>
          <p:cNvSpPr>
            <a:spLocks noGrp="1"/>
          </p:cNvSpPr>
          <p:nvPr>
            <p:ph type="title"/>
          </p:nvPr>
        </p:nvSpPr>
        <p:spPr/>
        <p:txBody>
          <a:bodyPr>
            <a:noAutofit/>
          </a:bodyPr>
          <a:lstStyle/>
          <a:p>
            <a:r>
              <a:rPr lang="en-US" sz="3200" dirty="0"/>
              <a:t>SCCA Admin Letter #08-17</a:t>
            </a:r>
          </a:p>
        </p:txBody>
      </p:sp>
      <p:sp>
        <p:nvSpPr>
          <p:cNvPr id="6" name="Text Placeholder 3">
            <a:extLst>
              <a:ext uri="{FF2B5EF4-FFF2-40B4-BE49-F238E27FC236}">
                <a16:creationId xmlns:a16="http://schemas.microsoft.com/office/drawing/2014/main" id="{ACF4BCC3-9A5D-418D-BAE7-6A925733C912}"/>
              </a:ext>
            </a:extLst>
          </p:cNvPr>
          <p:cNvSpPr txBox="1">
            <a:spLocks/>
          </p:cNvSpPr>
          <p:nvPr/>
        </p:nvSpPr>
        <p:spPr>
          <a:xfrm>
            <a:off x="5816009" y="4104167"/>
            <a:ext cx="5114261" cy="2206782"/>
          </a:xfrm>
          <a:prstGeom prst="rect">
            <a:avLst/>
          </a:prstGeom>
          <a:gradFill>
            <a:gsLst>
              <a:gs pos="0">
                <a:schemeClr val="tx2"/>
              </a:gs>
              <a:gs pos="100000">
                <a:schemeClr val="tx1"/>
              </a:gs>
            </a:gsLst>
            <a:lin ang="10800000" scaled="1"/>
          </a:gradFill>
        </p:spPr>
        <p:txBody>
          <a:bodyPr vert="horz" lIns="27432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accent4"/>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accent4"/>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accent4"/>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accent4"/>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900" dirty="0">
                <a:effectLst/>
                <a:latin typeface="Calibri" panose="020F0502020204030204" pitchFamily="34" charset="0"/>
                <a:ea typeface="Calibri" panose="020F0502020204030204" pitchFamily="34" charset="0"/>
                <a:cs typeface="Times New Roman" panose="02020603050405020304" pitchFamily="18" charset="0"/>
              </a:rPr>
              <a:t>This was sought out to help minimize poverty within the community, allowing these families to continue gainful employment/ education while experiencing hardship through the help of childcare assistance.</a:t>
            </a:r>
          </a:p>
          <a:p>
            <a:endParaRPr lang="en-US" sz="1600" dirty="0"/>
          </a:p>
        </p:txBody>
      </p:sp>
      <p:pic>
        <p:nvPicPr>
          <p:cNvPr id="1028" name="Picture 4" descr="Reliabilityweb Priority vs Criticality">
            <a:extLst>
              <a:ext uri="{FF2B5EF4-FFF2-40B4-BE49-F238E27FC236}">
                <a16:creationId xmlns:a16="http://schemas.microsoft.com/office/drawing/2014/main" id="{CCD41CEB-37D8-4C08-A0E6-7A55A3899C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3871" y="1518129"/>
            <a:ext cx="5773478" cy="2446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97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931380_Elementary school presentation_AAS_v4" id="{A1DE4719-C921-4876-B2FB-6B9A65FA4A71}" vid="{085AC972-F1A4-4B51-A582-8C15E7A469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F1FBA5F4B90F4CBC49971C6F3F3C43" ma:contentTypeVersion="12" ma:contentTypeDescription="Create a new document." ma:contentTypeScope="" ma:versionID="acf88819f616289767c73d1642c8b16a">
  <xsd:schema xmlns:xsd="http://www.w3.org/2001/XMLSchema" xmlns:xs="http://www.w3.org/2001/XMLSchema" xmlns:p="http://schemas.microsoft.com/office/2006/metadata/properties" xmlns:ns3="bdd8b476-0459-428f-aecc-f9e636b90694" xmlns:ns4="78981805-bc41-4701-8f4a-8beef2109aea" targetNamespace="http://schemas.microsoft.com/office/2006/metadata/properties" ma:root="true" ma:fieldsID="50d2cefc90f7e78ba5b72e90b4190bf8" ns3:_="" ns4:_="">
    <xsd:import namespace="bdd8b476-0459-428f-aecc-f9e636b90694"/>
    <xsd:import namespace="78981805-bc41-4701-8f4a-8beef2109ae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d8b476-0459-428f-aecc-f9e636b906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981805-bc41-4701-8f4a-8beef2109ae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F6C8FF-3D90-457B-9108-406F928CD7CB}">
  <ds:schemaRefs>
    <ds:schemaRef ds:uri="78981805-bc41-4701-8f4a-8beef2109aea"/>
    <ds:schemaRef ds:uri="http://purl.org/dc/dcmitype/"/>
    <ds:schemaRef ds:uri="http://purl.org/dc/elements/1.1/"/>
    <ds:schemaRef ds:uri="http://schemas.openxmlformats.org/package/2006/metadata/core-properties"/>
    <ds:schemaRef ds:uri="http://schemas.microsoft.com/office/2006/metadata/properties"/>
    <ds:schemaRef ds:uri="http://schemas.microsoft.com/office/2006/documentManagement/types"/>
    <ds:schemaRef ds:uri="http://www.w3.org/XML/1998/namespace"/>
    <ds:schemaRef ds:uri="http://purl.org/dc/terms/"/>
    <ds:schemaRef ds:uri="http://schemas.microsoft.com/office/infopath/2007/PartnerControls"/>
    <ds:schemaRef ds:uri="bdd8b476-0459-428f-aecc-f9e636b90694"/>
  </ds:schemaRefs>
</ds:datastoreItem>
</file>

<file path=customXml/itemProps2.xml><?xml version="1.0" encoding="utf-8"?>
<ds:datastoreItem xmlns:ds="http://schemas.openxmlformats.org/officeDocument/2006/customXml" ds:itemID="{C5EE5440-5A1F-438E-9118-BE5E33F9727E}">
  <ds:schemaRefs>
    <ds:schemaRef ds:uri="http://schemas.microsoft.com/sharepoint/v3/contenttype/forms"/>
  </ds:schemaRefs>
</ds:datastoreItem>
</file>

<file path=customXml/itemProps3.xml><?xml version="1.0" encoding="utf-8"?>
<ds:datastoreItem xmlns:ds="http://schemas.openxmlformats.org/officeDocument/2006/customXml" ds:itemID="{DD7AA2AB-85E0-4ED8-A86F-73101D74A6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d8b476-0459-428f-aecc-f9e636b90694"/>
    <ds:schemaRef ds:uri="78981805-bc41-4701-8f4a-8beef2109a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589</Words>
  <Application>Microsoft Office PowerPoint</Application>
  <PresentationFormat>Widescreen</PresentationFormat>
  <Paragraphs>66</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Comic Sans MS</vt:lpstr>
      <vt:lpstr>Franklin Gothic Book</vt:lpstr>
      <vt:lpstr>Office Theme</vt:lpstr>
      <vt:lpstr>Subsidized Childcare Assistance</vt:lpstr>
      <vt:lpstr>Agenda</vt:lpstr>
      <vt:lpstr>What is SCCA?</vt:lpstr>
      <vt:lpstr>How to Apply for Daycare Assistance:</vt:lpstr>
      <vt:lpstr>Requirements (Chapter 4)</vt:lpstr>
      <vt:lpstr>Waiting List (Chapter 10)</vt:lpstr>
      <vt:lpstr>Screening Form:</vt:lpstr>
      <vt:lpstr>Waiting List:  Priority Serving </vt:lpstr>
      <vt:lpstr>SCCA Admin Letter #08-17</vt:lpstr>
      <vt:lpstr>PowerPoint Presentation</vt:lpstr>
      <vt:lpstr>PowerPoint Presentation</vt:lpstr>
      <vt:lpstr>Income Limits (Chapter 7)  Federal Poverty Level  &amp;  State Median Income </vt:lpstr>
      <vt:lpstr>Income Limit Differences (Chapter 7)</vt:lpstr>
      <vt:lpstr>Resources</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Subsidized Childcare Assistance</dc:title>
  <dc:creator/>
  <cp:lastModifiedBy/>
  <cp:revision>123</cp:revision>
  <dcterms:created xsi:type="dcterms:W3CDTF">2022-09-21T20:51:40Z</dcterms:created>
  <dcterms:modified xsi:type="dcterms:W3CDTF">2023-06-13T13:56:11Z</dcterms:modified>
</cp:coreProperties>
</file>