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2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  <p:sldMasterId id="2147483682" r:id="rId5"/>
    <p:sldMasterId id="2147483648" r:id="rId6"/>
  </p:sldMasterIdLst>
  <p:notesMasterIdLst>
    <p:notesMasterId r:id="rId36"/>
  </p:notesMasterIdLst>
  <p:sldIdLst>
    <p:sldId id="763" r:id="rId7"/>
    <p:sldId id="745" r:id="rId8"/>
    <p:sldId id="734" r:id="rId9"/>
    <p:sldId id="762" r:id="rId10"/>
    <p:sldId id="716" r:id="rId11"/>
    <p:sldId id="746" r:id="rId12"/>
    <p:sldId id="754" r:id="rId13"/>
    <p:sldId id="274" r:id="rId14"/>
    <p:sldId id="673" r:id="rId15"/>
    <p:sldId id="756" r:id="rId16"/>
    <p:sldId id="747" r:id="rId17"/>
    <p:sldId id="755" r:id="rId18"/>
    <p:sldId id="739" r:id="rId19"/>
    <p:sldId id="751" r:id="rId20"/>
    <p:sldId id="750" r:id="rId21"/>
    <p:sldId id="670" r:id="rId22"/>
    <p:sldId id="265" r:id="rId23"/>
    <p:sldId id="293" r:id="rId24"/>
    <p:sldId id="672" r:id="rId25"/>
    <p:sldId id="294" r:id="rId26"/>
    <p:sldId id="741" r:id="rId27"/>
    <p:sldId id="287" r:id="rId28"/>
    <p:sldId id="277" r:id="rId29"/>
    <p:sldId id="757" r:id="rId30"/>
    <p:sldId id="758" r:id="rId31"/>
    <p:sldId id="759" r:id="rId32"/>
    <p:sldId id="764" r:id="rId33"/>
    <p:sldId id="752" r:id="rId34"/>
    <p:sldId id="760" r:id="rId3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inda" initials="J" lastIdx="36" clrIdx="0">
    <p:extLst>
      <p:ext uri="{19B8F6BF-5375-455C-9EA6-DF929625EA0E}">
        <p15:presenceInfo xmlns:p15="http://schemas.microsoft.com/office/powerpoint/2012/main" userId="626207f4796801c5" providerId="Windows Live"/>
      </p:ext>
    </p:extLst>
  </p:cmAuthor>
  <p:cmAuthor id="2" name="Christina Endres" initials="CE" lastIdx="11" clrIdx="1">
    <p:extLst>
      <p:ext uri="{19B8F6BF-5375-455C-9EA6-DF929625EA0E}">
        <p15:presenceInfo xmlns:p15="http://schemas.microsoft.com/office/powerpoint/2012/main" userId="Christina Endres" providerId="None"/>
      </p:ext>
    </p:extLst>
  </p:cmAuthor>
  <p:cmAuthor id="3" name="McLaughlin, John" initials="MJ" lastIdx="6" clrIdx="2">
    <p:extLst>
      <p:ext uri="{19B8F6BF-5375-455C-9EA6-DF929625EA0E}">
        <p15:presenceInfo xmlns:p15="http://schemas.microsoft.com/office/powerpoint/2012/main" userId="S-1-5-21-1346774070-2971518894-2594203742-961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FC2BF"/>
    <a:srgbClr val="FFB71B"/>
    <a:srgbClr val="A59C87"/>
    <a:srgbClr val="A00C30"/>
    <a:srgbClr val="0F2044"/>
    <a:srgbClr val="C5C29B"/>
    <a:srgbClr val="BEC0C2"/>
    <a:srgbClr val="A6B0B8"/>
    <a:srgbClr val="92D1B3"/>
    <a:srgbClr val="2D69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503602-D6B9-479D-90E4-498AB160BAA8}" v="3" dt="2023-06-21T13:54:30.7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249" autoAdjust="0"/>
  </p:normalViewPr>
  <p:slideViewPr>
    <p:cSldViewPr snapToGrid="0">
      <p:cViewPr varScale="1">
        <p:scale>
          <a:sx n="114" d="100"/>
          <a:sy n="114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microsoft.com/office/2015/10/relationships/revisionInfo" Target="revisionInfo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T" name="resolution" value="1" units="1/dev"/>
        </inkml:channelProperties>
      </inkml:inkSource>
      <inkml:timestamp xml:id="ts0" timeString="2022-08-03T20:50:13.0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6007 13173 0,'0'0'0,"0"0"15,0 0-15,0 0 16,0 0 0,0 0-16,0 0 15,0 0-15,0 0 16,0 0-16,0 0 15,0 0-15,0 0 16,0 0-16,0 0 16,0 0-16,0 0 15,0 0 1,0 0-16,0 0 16,0 0-16,0 0 15,0 0-15,0 0 16,0 0-16,0 0 15,0 0-15,0 0 16,0 0-16,0 0 16,0 0-1,0 0-15,0 0 16,0 0-16,-3 1 16,0 0-16,3-1 15,-34 14-15,32-12 16,-2 0-16,0-1 15,1 0-15,0-1 16,0-1-16,1 0 16,0 0-1,0-1-15,1 1 16,0 0-16,1 0 16,0 1-16,-1-1 15,1 0 1,0 0-16,0 1 15,0 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T" name="resolution" value="1" units="1/dev"/>
        </inkml:channelProperties>
      </inkml:inkSource>
      <inkml:timestamp xml:id="ts0" timeString="2022-08-03T15:36:43.6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7199 17472 0,'0'0'16,"-3"2"-16,-10 7 15,13-9-15,-13 7 16,7-3-16,-2 0 15,0 4-15,3-3 16,2-3-16,1 0 16,1-1-16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43BC73-B44F-4FEF-ABF4-6CE4E0CF49E0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F6920B-2AAF-4F19-9B56-8B406B1FD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02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6920B-2AAF-4F19-9B56-8B406B1FD6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23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Chapin Hall Missed Opportunities in Youth Pathways Through Homelessness, June 2019</a:t>
            </a:r>
          </a:p>
          <a:p>
            <a:r>
              <a:rPr lang="en-US" baseline="0" dirty="0"/>
              <a:t>Interviewed 215 youth aged 13-25 in five US Counties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86C30-726E-4100-A6F6-D68C20CE76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6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Checklist for helping you make best interest determinations: https://nche.ed.gov/wp-content/uploads/2018/10/app-6a.docx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6920B-2AAF-4F19-9B56-8B406B1FD6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09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Checklist for helping you make best interest determinations: https://nche.ed.gov/wp-content/uploads/2018/10/app-6a.docx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6920B-2AAF-4F19-9B56-8B406B1FD6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74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Checklist for helping you make best interest determinations: https://nche.ed.gov/wp-content/uploads/2018/10/app-6a.docx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6920B-2AAF-4F19-9B56-8B406B1FD66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70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86C30-726E-4100-A6F6-D68C20CE76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64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534D5C77-6810-48A7-BEB5-8DC1EECC829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84282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USDA policy memos: https://nche.ed.gov/child-nutrition/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534D5C77-6810-48A7-BEB5-8DC1EECC829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389038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86C30-726E-4100-A6F6-D68C20CE765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270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534D5C77-6810-48A7-BEB5-8DC1EECC829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206382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6920B-2AAF-4F19-9B56-8B406B1FD66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65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6920B-2AAF-4F19-9B56-8B406B1FD6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641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534D5C77-6810-48A7-BEB5-8DC1EECC829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33183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534D5C77-6810-48A7-BEB5-8DC1EECC829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829787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534D5C77-6810-48A7-BEB5-8DC1EECC829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675109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534D5C77-6810-48A7-BEB5-8DC1EECC829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384992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534D5C77-6810-48A7-BEB5-8DC1EECC829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43184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534D5C77-6810-48A7-BEB5-8DC1EECC829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485604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534D5C77-6810-48A7-BEB5-8DC1EECC829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105919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534D5C77-6810-48A7-BEB5-8DC1EECC829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33268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86C30-726E-4100-A6F6-D68C20CE76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72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86C30-726E-4100-A6F6-D68C20CE76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85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86C30-726E-4100-A6F6-D68C20CE76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19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Flowchart for determining if a student is an UHY: https://nche.ed.gov/wp-content/uploads/2018/10/app-9a.doc</a:t>
            </a:r>
          </a:p>
          <a:p>
            <a:endParaRPr lang="en-US" baseline="0" dirty="0"/>
          </a:p>
          <a:p>
            <a:r>
              <a:rPr lang="en-US" baseline="0" dirty="0"/>
              <a:t>Indiana has some great third-party custodial forms: https://www.doe.in.gov/legal/forms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534D5C77-6810-48A7-BEB5-8DC1EECC829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98623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Chapin Hall Missed Opportunities in Youth Pathways Through Homelessness, June 2019</a:t>
            </a:r>
          </a:p>
          <a:p>
            <a:r>
              <a:rPr lang="en-US" baseline="0" dirty="0"/>
              <a:t>Interviewed 215 youth aged 13-25 in five US Counties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86C30-726E-4100-A6F6-D68C20CE76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6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Chapin Hall Missed Opportunities in Youth Pathways Through Homelessness, June 2019</a:t>
            </a:r>
          </a:p>
          <a:p>
            <a:r>
              <a:rPr lang="en-US" baseline="0" dirty="0"/>
              <a:t>Interviewed 215 youth aged 13-25 in five US Counties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86C30-726E-4100-A6F6-D68C20CE76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26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Chapin Hall Missed Opportunities in Youth Pathways Through Homelessness, June 2019</a:t>
            </a:r>
          </a:p>
          <a:p>
            <a:r>
              <a:rPr lang="en-US" baseline="0" dirty="0"/>
              <a:t>Interviewed 215 youth aged 13-25 in five US Counties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86C30-726E-4100-A6F6-D68C20CE76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91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Icons and logo">
    <p:bg>
      <p:bgPr>
        <a:solidFill>
          <a:srgbClr val="A59C87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AF0CE45-6F20-4111-978A-E4B3BC86E16C}"/>
              </a:ext>
            </a:extLst>
          </p:cNvPr>
          <p:cNvSpPr/>
          <p:nvPr userDrawn="1"/>
        </p:nvSpPr>
        <p:spPr>
          <a:xfrm>
            <a:off x="2293559" y="1331793"/>
            <a:ext cx="1828800" cy="1645920"/>
          </a:xfrm>
          <a:prstGeom prst="rect">
            <a:avLst/>
          </a:prstGeom>
          <a:solidFill>
            <a:srgbClr val="0F2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BAB86A-E3E8-48BB-9F5B-EEC76A73E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3426748"/>
            <a:ext cx="10972800" cy="1828800"/>
          </a:xfrm>
        </p:spPr>
        <p:txBody>
          <a:bodyPr anchor="ctr" anchorCtr="0">
            <a:normAutofit/>
          </a:bodyPr>
          <a:lstStyle>
            <a:lvl1pPr algn="ctr">
              <a:defRPr sz="4800" b="1">
                <a:solidFill>
                  <a:srgbClr val="0F2044"/>
                </a:solidFill>
                <a:latin typeface="Garamond" panose="02020404030301010803" pitchFamily="18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EE93C3-FF8D-4A7C-90C7-D3A5B31552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5245037"/>
            <a:ext cx="10972800" cy="914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>
                <a:solidFill>
                  <a:srgbClr val="0F2044"/>
                </a:solidFill>
                <a:latin typeface="+mj-lt"/>
                <a:cs typeface="Helvetica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28A671-2651-4460-AC2F-B35357F1D208}"/>
              </a:ext>
            </a:extLst>
          </p:cNvPr>
          <p:cNvSpPr/>
          <p:nvPr userDrawn="1"/>
        </p:nvSpPr>
        <p:spPr>
          <a:xfrm>
            <a:off x="3730329" y="477358"/>
            <a:ext cx="1828800" cy="1645920"/>
          </a:xfrm>
          <a:prstGeom prst="rect">
            <a:avLst/>
          </a:prstGeom>
          <a:solidFill>
            <a:srgbClr val="A00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B1D907-0900-4631-A3DF-80E92B73D94C}"/>
              </a:ext>
            </a:extLst>
          </p:cNvPr>
          <p:cNvSpPr/>
          <p:nvPr userDrawn="1"/>
        </p:nvSpPr>
        <p:spPr>
          <a:xfrm>
            <a:off x="8056603" y="1323628"/>
            <a:ext cx="1828800" cy="1645920"/>
          </a:xfrm>
          <a:prstGeom prst="rect">
            <a:avLst/>
          </a:prstGeom>
          <a:solidFill>
            <a:srgbClr val="0F2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B9709C-4FF7-4312-82E8-E7B8FFBF0B30}"/>
              </a:ext>
            </a:extLst>
          </p:cNvPr>
          <p:cNvSpPr/>
          <p:nvPr userDrawn="1"/>
        </p:nvSpPr>
        <p:spPr>
          <a:xfrm>
            <a:off x="6619833" y="477358"/>
            <a:ext cx="1828800" cy="1645920"/>
          </a:xfrm>
          <a:prstGeom prst="rect">
            <a:avLst/>
          </a:prstGeom>
          <a:solidFill>
            <a:srgbClr val="FFB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96E1F8-223E-4E64-AC39-89327FE32884}"/>
              </a:ext>
            </a:extLst>
          </p:cNvPr>
          <p:cNvSpPr/>
          <p:nvPr userDrawn="1"/>
        </p:nvSpPr>
        <p:spPr>
          <a:xfrm>
            <a:off x="5175081" y="1323628"/>
            <a:ext cx="1828800" cy="1645920"/>
          </a:xfrm>
          <a:prstGeom prst="rect">
            <a:avLst/>
          </a:prstGeom>
          <a:solidFill>
            <a:srgbClr val="4FC2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3EA1D2-2618-4445-ABB3-B51EAA1FB0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784" y="5664496"/>
            <a:ext cx="1040080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9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long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B1ABE-3C74-44E2-A9D6-6668F3E82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53" y="365125"/>
            <a:ext cx="114300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F2044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97D19-70B3-4729-BBBC-7AB25995A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5" y="1847850"/>
            <a:ext cx="8503920" cy="466344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+mj-lt"/>
              </a:defRPr>
            </a:lvl1pPr>
            <a:lvl2pPr marL="461963" indent="-228600">
              <a:lnSpc>
                <a:spcPct val="100000"/>
              </a:lnSpc>
              <a:defRPr>
                <a:solidFill>
                  <a:schemeClr val="tx1"/>
                </a:solidFill>
                <a:latin typeface="+mj-lt"/>
              </a:defRPr>
            </a:lvl2pPr>
            <a:lvl3pPr marL="682625" indent="-228600">
              <a:lnSpc>
                <a:spcPct val="100000"/>
              </a:lnSpc>
              <a:defRPr>
                <a:solidFill>
                  <a:schemeClr val="tx1"/>
                </a:solidFill>
                <a:latin typeface="+mj-lt"/>
              </a:defRPr>
            </a:lvl3pPr>
            <a:lvl4pPr marL="914400" indent="-228600">
              <a:lnSpc>
                <a:spcPct val="100000"/>
              </a:lnSpc>
              <a:defRPr>
                <a:solidFill>
                  <a:schemeClr val="tx1"/>
                </a:solidFill>
                <a:latin typeface="+mj-lt"/>
              </a:defRPr>
            </a:lvl4pPr>
            <a:lvl5pPr marL="1146175" indent="-228600">
              <a:lnSpc>
                <a:spcPct val="100000"/>
              </a:lnSpc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F99FD6-15BA-48A5-81A9-9F032E0B40BE}"/>
              </a:ext>
            </a:extLst>
          </p:cNvPr>
          <p:cNvSpPr/>
          <p:nvPr userDrawn="1"/>
        </p:nvSpPr>
        <p:spPr>
          <a:xfrm>
            <a:off x="-1" y="1663933"/>
            <a:ext cx="12192001" cy="45719"/>
          </a:xfrm>
          <a:prstGeom prst="rect">
            <a:avLst/>
          </a:prstGeom>
          <a:solidFill>
            <a:srgbClr val="4FC2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2C97BA-59A9-4766-BFA4-F1224C0314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2761" y="6085876"/>
            <a:ext cx="731520" cy="643124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21A53BA-F5D8-446E-BEDB-80A5639081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60226" y="2623930"/>
            <a:ext cx="2056027" cy="2743200"/>
          </a:xfrm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6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long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B1ABE-3C74-44E2-A9D6-6668F3E82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53" y="365125"/>
            <a:ext cx="114300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F2044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97D19-70B3-4729-BBBC-7AB25995A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2530" y="1847850"/>
            <a:ext cx="8503920" cy="466344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+mj-lt"/>
              </a:defRPr>
            </a:lvl1pPr>
            <a:lvl2pPr marL="461963" indent="-228600">
              <a:lnSpc>
                <a:spcPct val="100000"/>
              </a:lnSpc>
              <a:defRPr>
                <a:solidFill>
                  <a:schemeClr val="tx1"/>
                </a:solidFill>
                <a:latin typeface="+mj-lt"/>
              </a:defRPr>
            </a:lvl2pPr>
            <a:lvl3pPr marL="682625" indent="-228600">
              <a:lnSpc>
                <a:spcPct val="100000"/>
              </a:lnSpc>
              <a:defRPr>
                <a:solidFill>
                  <a:schemeClr val="tx1"/>
                </a:solidFill>
                <a:latin typeface="+mj-lt"/>
              </a:defRPr>
            </a:lvl3pPr>
            <a:lvl4pPr marL="914400" indent="-228600">
              <a:lnSpc>
                <a:spcPct val="100000"/>
              </a:lnSpc>
              <a:defRPr>
                <a:solidFill>
                  <a:schemeClr val="tx1"/>
                </a:solidFill>
                <a:latin typeface="+mj-lt"/>
              </a:defRPr>
            </a:lvl4pPr>
            <a:lvl5pPr marL="1146175" indent="-228600">
              <a:lnSpc>
                <a:spcPct val="100000"/>
              </a:lnSpc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5E0DD4-9B06-4887-BCFA-C764E5A27EC5}"/>
              </a:ext>
            </a:extLst>
          </p:cNvPr>
          <p:cNvSpPr/>
          <p:nvPr userDrawn="1"/>
        </p:nvSpPr>
        <p:spPr>
          <a:xfrm>
            <a:off x="-1" y="1663933"/>
            <a:ext cx="12192001" cy="45719"/>
          </a:xfrm>
          <a:prstGeom prst="rect">
            <a:avLst/>
          </a:prstGeom>
          <a:solidFill>
            <a:srgbClr val="4FC2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B87F92-B71D-47ED-B6E0-B62B6B7DCA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2761" y="6085876"/>
            <a:ext cx="731520" cy="643124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77F7451-2E03-4893-8280-9A968E10AD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6253" y="2623930"/>
            <a:ext cx="2056027" cy="2743200"/>
          </a:xfrm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32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7FEB8-08D4-464A-8635-7478762F5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CC0BF-F00C-49E8-9829-0406304DF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AA078-055A-471A-93BA-F87D18C1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5386-3082-4EFD-8564-2F7D34647617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9B446-1BF7-4AC7-B98B-56D2E9ABF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3158C-D92C-4948-A11C-25F9B836E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9D8D-3314-4333-A44A-0BA80A8A7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92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756D6-ABCE-4AC3-8488-C7A93DABE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BF5C8-4A16-4596-A4AB-AB35B82846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9C1F66-C618-48A1-827D-9CC8DD6DF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6B6144-0DED-4E45-9D59-75BDCA9FF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5386-3082-4EFD-8564-2F7D34647617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81D69C-9555-42A3-8A15-1DDA840B4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F75FEB-422C-48F3-8072-8F1CBC8CD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9D8D-3314-4333-A44A-0BA80A8A7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75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0FE7D-B9CE-4ECD-921D-1DDEC7D5E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21CB4-54C6-42A9-B13F-45E63D76A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250367-3E49-4006-861E-8B843C6A2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9A4681-93FD-4799-9C9F-9A348B0CC5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2F4D6D-D23E-453D-9F5B-161592545C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648D13-2ED6-463E-8AA7-063C060F4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5386-3082-4EFD-8564-2F7D34647617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C83E2D-8C8E-451E-AD34-9365A6F7A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0CFEE1-FCB8-4D18-9657-41AADD0D1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9D8D-3314-4333-A44A-0BA80A8A7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63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9FB9F-9D87-403C-BE7D-4E792125A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CBDA3F-05CF-44D8-B1F8-CC8CF7D30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5386-3082-4EFD-8564-2F7D34647617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46129C-B036-41FF-B470-041FAC636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3A497-E6BA-4F47-87C0-D8F150ACC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9D8D-3314-4333-A44A-0BA80A8A7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30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9D0307-013C-4083-8789-71044AB28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5386-3082-4EFD-8564-2F7D34647617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77A194-7492-46DE-9679-278397584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E0CFF7-91D7-4FEA-ADF6-0B32CCEC1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9D8D-3314-4333-A44A-0BA80A8A7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75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45315-8E66-4906-992C-74AB7FD2D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6F318-29CB-4DB9-B2C8-431819FFE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E2FA3-5D23-4549-A312-4F98D44F3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86F548-3E65-481C-8F7C-0AA1154BE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5386-3082-4EFD-8564-2F7D34647617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A455F-0AD9-4129-A036-0AC4D44A2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ACB44B-F0CC-4171-ADA2-E930F6BB1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9D8D-3314-4333-A44A-0BA80A8A7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59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310EB-F3A7-4F5D-ABD1-71D733BB6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B8FEF9-7CB2-4C22-AFAA-626E430490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F457EB-3104-4528-AA0A-C964C8E9E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93B705-6436-4E90-882B-919052588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5386-3082-4EFD-8564-2F7D34647617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B178A-85AF-4136-A29B-F9FF3DDFD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9C9815-44B0-46F5-90B1-B45805BF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9D8D-3314-4333-A44A-0BA80A8A7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92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D29DF-1562-4705-AA3A-9AFCFF7CB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EA2A04-C2F5-4A97-ABDF-3773CD7424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1290E-998C-4486-ACB3-018146C51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5386-3082-4EFD-8564-2F7D34647617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5F117-D09E-446C-867C-BCCAF6AB0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35C69-CCF2-4041-8B18-68C2EE9D9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9D8D-3314-4333-A44A-0BA80A8A7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50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3 photos">
    <p:bg>
      <p:bgPr>
        <a:solidFill>
          <a:srgbClr val="A59C87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AB86A-E3E8-48BB-9F5B-EEC76A73E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3426748"/>
            <a:ext cx="10972800" cy="1828800"/>
          </a:xfrm>
        </p:spPr>
        <p:txBody>
          <a:bodyPr anchor="ctr" anchorCtr="0">
            <a:normAutofit/>
          </a:bodyPr>
          <a:lstStyle>
            <a:lvl1pPr algn="ctr">
              <a:defRPr sz="4800" b="1">
                <a:solidFill>
                  <a:srgbClr val="0F2044"/>
                </a:solidFill>
                <a:latin typeface="Garamond" panose="02020404030301010803" pitchFamily="18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EE93C3-FF8D-4A7C-90C7-D3A5B31552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5245037"/>
            <a:ext cx="10972800" cy="914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>
                <a:solidFill>
                  <a:srgbClr val="404040"/>
                </a:solidFill>
                <a:latin typeface="+mj-lt"/>
                <a:cs typeface="Helvetica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45702D8-2DD5-4294-A762-C515332860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59740" y="698563"/>
            <a:ext cx="2286000" cy="2286000"/>
          </a:xfrm>
          <a:ln>
            <a:solidFill>
              <a:srgbClr val="0F2044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picture here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5777A109-2FF0-4A4F-866C-00B1106A1EB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46262" y="698563"/>
            <a:ext cx="2286000" cy="2286000"/>
          </a:xfrm>
          <a:ln>
            <a:solidFill>
              <a:srgbClr val="0F2044"/>
            </a:solidFill>
          </a:ln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Add picture here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4081AD13-F758-4B4F-8088-C6560E133E0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53000" y="698563"/>
            <a:ext cx="2286000" cy="2286000"/>
          </a:xfrm>
          <a:ln>
            <a:solidFill>
              <a:srgbClr val="0F2044"/>
            </a:solidFill>
          </a:ln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Add picture here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F7F1FDC-F455-4CBA-B5E9-FFD46D24F1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784" y="5664496"/>
            <a:ext cx="1040080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93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87D0FD-CF40-4BFA-848F-CF42EF62CA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9800DB-F60A-4B17-AF68-2993D02581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BF6D1-1C36-4A12-A56E-3393E0D7B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5386-3082-4EFD-8564-2F7D34647617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F74B3-5CFC-4F7A-B86A-82680A6CB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31FE2-F7E6-4915-A052-2927C0B3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9D8D-3314-4333-A44A-0BA80A8A7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838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1D414-5429-E04B-93E1-0D0828988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84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ines-blueturq.png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8" r="10401" b="3853"/>
          <a:stretch/>
        </p:blipFill>
        <p:spPr>
          <a:xfrm>
            <a:off x="2097029" y="0"/>
            <a:ext cx="1009497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747561"/>
            <a:ext cx="10363200" cy="1470025"/>
          </a:xfrm>
        </p:spPr>
        <p:txBody>
          <a:bodyPr anchor="b"/>
          <a:lstStyle>
            <a:lvl1pPr algn="l">
              <a:lnSpc>
                <a:spcPts val="3600"/>
              </a:lnSpc>
              <a:defRPr sz="32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503336"/>
            <a:ext cx="8534400" cy="1292483"/>
          </a:xfrm>
        </p:spPr>
        <p:txBody>
          <a:bodyPr>
            <a:normAutofit/>
          </a:bodyPr>
          <a:lstStyle>
            <a:lvl1pPr marL="0" indent="0" algn="l">
              <a:buNone/>
              <a:defRPr sz="1200" kern="1000" spc="15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GCS-logo-rgb-revers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35" y="551607"/>
            <a:ext cx="3851965" cy="1444487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914400" y="5865095"/>
            <a:ext cx="8534400" cy="5076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lnSpc>
                <a:spcPts val="1600"/>
              </a:lnSpc>
              <a:spcBef>
                <a:spcPts val="0"/>
              </a:spcBef>
              <a:buFont typeface="Arial"/>
              <a:buNone/>
              <a:defRPr sz="1200" kern="1000" spc="15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lnSpc>
                <a:spcPts val="1600"/>
              </a:lnSpc>
              <a:spcBef>
                <a:spcPts val="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lnSpc>
                <a:spcPts val="1600"/>
              </a:lnSpc>
              <a:spcBef>
                <a:spcPts val="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lnSpc>
                <a:spcPts val="1600"/>
              </a:lnSpc>
              <a:spcBef>
                <a:spcPts val="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lnSpc>
                <a:spcPts val="1600"/>
              </a:lnSpc>
              <a:spcBef>
                <a:spcPts val="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kern="800" spc="150" dirty="0"/>
              <a:t>SHARON L. CONTRERAS, PH.D.</a:t>
            </a:r>
            <a:r>
              <a:rPr lang="en-US" sz="800" kern="800" spc="150" baseline="0" dirty="0"/>
              <a:t>  </a:t>
            </a:r>
            <a:r>
              <a:rPr lang="en-US" sz="800" kern="800" spc="150" baseline="0" dirty="0">
                <a:solidFill>
                  <a:srgbClr val="00BCCC"/>
                </a:solidFill>
              </a:rPr>
              <a:t>|  </a:t>
            </a:r>
            <a:r>
              <a:rPr lang="en-US" sz="800" kern="800" spc="150" dirty="0">
                <a:solidFill>
                  <a:srgbClr val="00BCCC"/>
                </a:solidFill>
              </a:rPr>
              <a:t>SUPERINTENDENT</a:t>
            </a:r>
          </a:p>
        </p:txBody>
      </p:sp>
    </p:spTree>
    <p:extLst>
      <p:ext uri="{BB962C8B-B14F-4D97-AF65-F5344CB8AC3E}">
        <p14:creationId xmlns:p14="http://schemas.microsoft.com/office/powerpoint/2010/main" val="325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Google Shape;19;p38"/>
          <p:cNvSpPr txBox="1">
            <a:spLocks noGrp="1"/>
          </p:cNvSpPr>
          <p:nvPr>
            <p:ph type="title"/>
          </p:nvPr>
        </p:nvSpPr>
        <p:spPr>
          <a:xfrm>
            <a:off x="3581400" y="1823300"/>
            <a:ext cx="776605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Google Shape;20;p38"/>
          <p:cNvSpPr txBox="1">
            <a:spLocks noGrp="1"/>
          </p:cNvSpPr>
          <p:nvPr>
            <p:ph type="body" idx="1"/>
          </p:nvPr>
        </p:nvSpPr>
        <p:spPr>
          <a:xfrm>
            <a:off x="3581400" y="4703025"/>
            <a:ext cx="7766050" cy="630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94B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94B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94B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94B2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4B2"/>
              </a:buClr>
              <a:buSzPts val="1600"/>
              <a:buNone/>
              <a:defRPr sz="1600">
                <a:solidFill>
                  <a:srgbClr val="8894B2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4B2"/>
              </a:buClr>
              <a:buSzPts val="1600"/>
              <a:buNone/>
              <a:defRPr sz="1600">
                <a:solidFill>
                  <a:srgbClr val="8894B2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4B2"/>
              </a:buClr>
              <a:buSzPts val="1600"/>
              <a:buNone/>
              <a:defRPr sz="1600">
                <a:solidFill>
                  <a:srgbClr val="8894B2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4B2"/>
              </a:buClr>
              <a:buSzPts val="1600"/>
              <a:buNone/>
              <a:defRPr sz="1600">
                <a:solidFill>
                  <a:srgbClr val="8894B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Google Shape;2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bg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7CF1E73E-5A95-F24E-804D-D2E51E12F568}" type="datetime1">
              <a:rPr lang="en-US" smtClean="0"/>
              <a:t>6/21/2023</a:t>
            </a:fld>
            <a:endParaRPr lang="en-US"/>
          </a:p>
        </p:txBody>
      </p:sp>
      <p:sp>
        <p:nvSpPr>
          <p:cNvPr id="22" name="Google Shape;2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8"/>
          <p:cNvSpPr txBox="1">
            <a:spLocks noGrp="1"/>
          </p:cNvSpPr>
          <p:nvPr>
            <p:ph type="body" idx="2"/>
          </p:nvPr>
        </p:nvSpPr>
        <p:spPr>
          <a:xfrm>
            <a:off x="3352799" y="5384004"/>
            <a:ext cx="7994650" cy="63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400" cap="all" baseline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34CEF8-00AF-B19F-1682-030A6601B6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0799" y="5177836"/>
            <a:ext cx="2498190" cy="105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2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lide Photo">
    <p:bg>
      <p:bgPr>
        <a:solidFill>
          <a:srgbClr val="A59C87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AB86A-E3E8-48BB-9F5B-EEC76A73E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3426747"/>
            <a:ext cx="10972800" cy="2732689"/>
          </a:xfrm>
        </p:spPr>
        <p:txBody>
          <a:bodyPr anchor="ctr" anchorCtr="0">
            <a:normAutofit/>
          </a:bodyPr>
          <a:lstStyle>
            <a:lvl1pPr algn="ctr">
              <a:defRPr sz="4800" b="1">
                <a:solidFill>
                  <a:srgbClr val="0F2044"/>
                </a:solidFill>
                <a:latin typeface="Garamond" panose="02020404030301010803" pitchFamily="18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4081AD13-F758-4B4F-8088-C6560E133E0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53000" y="698563"/>
            <a:ext cx="2286000" cy="2286000"/>
          </a:xfrm>
          <a:ln>
            <a:solidFill>
              <a:srgbClr val="0F2044"/>
            </a:solidFill>
          </a:ln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Add picture here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F7F1FDC-F455-4CBA-B5E9-FFD46D24F1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784" y="5664496"/>
            <a:ext cx="1040080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15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lide Icon">
    <p:bg>
      <p:bgPr>
        <a:solidFill>
          <a:srgbClr val="A59C87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59E8138-FAC2-4E30-85FD-1BC88311B17D}"/>
              </a:ext>
            </a:extLst>
          </p:cNvPr>
          <p:cNvSpPr/>
          <p:nvPr userDrawn="1"/>
        </p:nvSpPr>
        <p:spPr>
          <a:xfrm>
            <a:off x="4953000" y="698563"/>
            <a:ext cx="2286000" cy="2286000"/>
          </a:xfrm>
          <a:prstGeom prst="rect">
            <a:avLst/>
          </a:prstGeom>
          <a:solidFill>
            <a:srgbClr val="0F2044"/>
          </a:solidFill>
          <a:ln>
            <a:solidFill>
              <a:srgbClr val="0F20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BAB86A-E3E8-48BB-9F5B-EEC76A73E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3426747"/>
            <a:ext cx="10972800" cy="2732689"/>
          </a:xfrm>
        </p:spPr>
        <p:txBody>
          <a:bodyPr anchor="ctr" anchorCtr="0">
            <a:normAutofit/>
          </a:bodyPr>
          <a:lstStyle>
            <a:lvl1pPr algn="ctr">
              <a:defRPr sz="4800" b="1">
                <a:solidFill>
                  <a:srgbClr val="0F2044"/>
                </a:solidFill>
                <a:latin typeface="Garamond" panose="02020404030301010803" pitchFamily="18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F7F1FDC-F455-4CBA-B5E9-FFD46D24F1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784" y="5664496"/>
            <a:ext cx="1040080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7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content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B1ABE-3C74-44E2-A9D6-6668F3E82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53" y="365125"/>
            <a:ext cx="114300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F2044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97D19-70B3-4729-BBBC-7AB25995A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6" y="1847850"/>
            <a:ext cx="10515600" cy="466344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+mj-lt"/>
              </a:defRPr>
            </a:lvl1pPr>
            <a:lvl2pPr marL="461963" indent="-228600">
              <a:lnSpc>
                <a:spcPct val="100000"/>
              </a:lnSpc>
              <a:defRPr>
                <a:solidFill>
                  <a:schemeClr val="tx1"/>
                </a:solidFill>
                <a:latin typeface="+mj-lt"/>
              </a:defRPr>
            </a:lvl2pPr>
            <a:lvl3pPr marL="682625" indent="-228600">
              <a:lnSpc>
                <a:spcPct val="100000"/>
              </a:lnSpc>
              <a:defRPr>
                <a:solidFill>
                  <a:schemeClr val="tx1"/>
                </a:solidFill>
                <a:latin typeface="+mj-lt"/>
              </a:defRPr>
            </a:lvl3pPr>
            <a:lvl4pPr marL="914400" indent="-228600">
              <a:lnSpc>
                <a:spcPct val="100000"/>
              </a:lnSpc>
              <a:defRPr>
                <a:solidFill>
                  <a:schemeClr val="tx1"/>
                </a:solidFill>
                <a:latin typeface="+mj-lt"/>
              </a:defRPr>
            </a:lvl4pPr>
            <a:lvl5pPr marL="1146175" indent="-228600">
              <a:lnSpc>
                <a:spcPct val="100000"/>
              </a:lnSpc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B9CFEE-CB2E-4120-A1C1-D112C9B34EE4}"/>
              </a:ext>
            </a:extLst>
          </p:cNvPr>
          <p:cNvSpPr/>
          <p:nvPr userDrawn="1"/>
        </p:nvSpPr>
        <p:spPr>
          <a:xfrm>
            <a:off x="-1" y="1663933"/>
            <a:ext cx="12192001" cy="45719"/>
          </a:xfrm>
          <a:prstGeom prst="rect">
            <a:avLst/>
          </a:prstGeom>
          <a:solidFill>
            <a:srgbClr val="4FC2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2A5B71-382C-4B87-A098-61B9433FA5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2761" y="6085876"/>
            <a:ext cx="731520" cy="64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57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- logo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97D19-70B3-4729-BBBC-7AB25995A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6" y="1847850"/>
            <a:ext cx="5212080" cy="466344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+mj-lt"/>
              </a:defRPr>
            </a:lvl1pPr>
            <a:lvl2pPr marL="461963" indent="-228600">
              <a:lnSpc>
                <a:spcPct val="100000"/>
              </a:lnSpc>
              <a:defRPr>
                <a:solidFill>
                  <a:schemeClr val="tx1"/>
                </a:solidFill>
                <a:latin typeface="+mj-lt"/>
              </a:defRPr>
            </a:lvl2pPr>
            <a:lvl3pPr marL="682625" indent="-228600">
              <a:lnSpc>
                <a:spcPct val="100000"/>
              </a:lnSpc>
              <a:defRPr>
                <a:solidFill>
                  <a:schemeClr val="tx1"/>
                </a:solidFill>
                <a:latin typeface="+mj-lt"/>
              </a:defRPr>
            </a:lvl3pPr>
            <a:lvl4pPr marL="914400" indent="-228600">
              <a:lnSpc>
                <a:spcPct val="100000"/>
              </a:lnSpc>
              <a:defRPr>
                <a:solidFill>
                  <a:schemeClr val="tx1"/>
                </a:solidFill>
                <a:latin typeface="+mj-lt"/>
              </a:defRPr>
            </a:lvl4pPr>
            <a:lvl5pPr marL="1146175" indent="-228600">
              <a:lnSpc>
                <a:spcPct val="100000"/>
              </a:lnSpc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B1ABE-3C74-44E2-A9D6-6668F3E82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53" y="365125"/>
            <a:ext cx="114300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F2044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B9CFEE-CB2E-4120-A1C1-D112C9B34EE4}"/>
              </a:ext>
            </a:extLst>
          </p:cNvPr>
          <p:cNvSpPr/>
          <p:nvPr userDrawn="1"/>
        </p:nvSpPr>
        <p:spPr>
          <a:xfrm>
            <a:off x="-1" y="1663933"/>
            <a:ext cx="12192001" cy="45719"/>
          </a:xfrm>
          <a:prstGeom prst="rect">
            <a:avLst/>
          </a:prstGeom>
          <a:solidFill>
            <a:srgbClr val="4FC2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94C9210-1084-45C1-ACA5-20A8672D1B1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41726" y="1847850"/>
            <a:ext cx="5212080" cy="466344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+mj-lt"/>
              </a:defRPr>
            </a:lvl1pPr>
            <a:lvl2pPr marL="461963" indent="-228600">
              <a:lnSpc>
                <a:spcPct val="100000"/>
              </a:lnSpc>
              <a:defRPr>
                <a:solidFill>
                  <a:schemeClr val="tx1"/>
                </a:solidFill>
                <a:latin typeface="+mj-lt"/>
              </a:defRPr>
            </a:lvl2pPr>
            <a:lvl3pPr marL="682625" indent="-228600">
              <a:lnSpc>
                <a:spcPct val="100000"/>
              </a:lnSpc>
              <a:defRPr>
                <a:solidFill>
                  <a:schemeClr val="tx1"/>
                </a:solidFill>
                <a:latin typeface="+mj-lt"/>
              </a:defRPr>
            </a:lvl3pPr>
            <a:lvl4pPr marL="914400" indent="-228600">
              <a:lnSpc>
                <a:spcPct val="100000"/>
              </a:lnSpc>
              <a:defRPr>
                <a:solidFill>
                  <a:schemeClr val="tx1"/>
                </a:solidFill>
                <a:latin typeface="+mj-lt"/>
              </a:defRPr>
            </a:lvl4pPr>
            <a:lvl5pPr marL="1146175" indent="-228600">
              <a:lnSpc>
                <a:spcPct val="100000"/>
              </a:lnSpc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B235B9-CF08-45E5-9A5F-3500BAD7EE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2761" y="6085876"/>
            <a:ext cx="731520" cy="64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24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B1ABE-3C74-44E2-A9D6-6668F3E82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53" y="365125"/>
            <a:ext cx="114300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F2044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97D19-70B3-4729-BBBC-7AB25995A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6" y="1847850"/>
            <a:ext cx="10515600" cy="466344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+mj-lt"/>
              </a:defRPr>
            </a:lvl1pPr>
            <a:lvl2pPr marL="461963" indent="-228600">
              <a:lnSpc>
                <a:spcPct val="100000"/>
              </a:lnSpc>
              <a:defRPr>
                <a:solidFill>
                  <a:schemeClr val="tx1"/>
                </a:solidFill>
                <a:latin typeface="+mj-lt"/>
              </a:defRPr>
            </a:lvl2pPr>
            <a:lvl3pPr marL="682625" indent="-228600">
              <a:lnSpc>
                <a:spcPct val="100000"/>
              </a:lnSpc>
              <a:defRPr>
                <a:solidFill>
                  <a:schemeClr val="tx1"/>
                </a:solidFill>
                <a:latin typeface="+mj-lt"/>
              </a:defRPr>
            </a:lvl3pPr>
            <a:lvl4pPr marL="914400" indent="-228600">
              <a:lnSpc>
                <a:spcPct val="100000"/>
              </a:lnSpc>
              <a:defRPr>
                <a:solidFill>
                  <a:schemeClr val="tx1"/>
                </a:solidFill>
                <a:latin typeface="+mj-lt"/>
              </a:defRPr>
            </a:lvl4pPr>
            <a:lvl5pPr marL="1146175" indent="-228600">
              <a:lnSpc>
                <a:spcPct val="100000"/>
              </a:lnSpc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B9CFEE-CB2E-4120-A1C1-D112C9B34EE4}"/>
              </a:ext>
            </a:extLst>
          </p:cNvPr>
          <p:cNvSpPr/>
          <p:nvPr userDrawn="1"/>
        </p:nvSpPr>
        <p:spPr>
          <a:xfrm>
            <a:off x="-1" y="1663933"/>
            <a:ext cx="12192001" cy="45719"/>
          </a:xfrm>
          <a:prstGeom prst="rect">
            <a:avLst/>
          </a:prstGeom>
          <a:solidFill>
            <a:srgbClr val="4FC2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5EEAB56E-FD53-4F73-8248-FD1CD1CBEE6B}"/>
              </a:ext>
            </a:extLst>
          </p:cNvPr>
          <p:cNvSpPr/>
          <p:nvPr userDrawn="1"/>
        </p:nvSpPr>
        <p:spPr>
          <a:xfrm>
            <a:off x="9702221" y="175049"/>
            <a:ext cx="2301905" cy="1534603"/>
          </a:xfrm>
          <a:prstGeom prst="wedgeRectCallout">
            <a:avLst>
              <a:gd name="adj1" fmla="val -28914"/>
              <a:gd name="adj2" fmla="val 78779"/>
            </a:avLst>
          </a:prstGeom>
          <a:solidFill>
            <a:srgbClr val="0F2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Garamond" panose="02020404030301010803" pitchFamily="18" charset="0"/>
              </a:rPr>
              <a:t>Poll</a:t>
            </a:r>
          </a:p>
          <a:p>
            <a:pPr algn="ctr"/>
            <a:br>
              <a:rPr lang="en-US" sz="3200" b="1" dirty="0">
                <a:latin typeface="Garamond" panose="02020404030301010803" pitchFamily="18" charset="0"/>
              </a:rPr>
            </a:br>
            <a:endParaRPr lang="en-US" sz="3200" b="1" dirty="0">
              <a:latin typeface="Garamond" panose="020204040303010108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CDA78D-CBD0-4296-B21D-369F0D59BFE7}"/>
              </a:ext>
            </a:extLst>
          </p:cNvPr>
          <p:cNvSpPr/>
          <p:nvPr userDrawn="1"/>
        </p:nvSpPr>
        <p:spPr>
          <a:xfrm>
            <a:off x="10036837" y="711288"/>
            <a:ext cx="274320" cy="73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70D388-3989-4E80-B1DB-00D5BBBEBAF9}"/>
              </a:ext>
            </a:extLst>
          </p:cNvPr>
          <p:cNvSpPr/>
          <p:nvPr userDrawn="1"/>
        </p:nvSpPr>
        <p:spPr>
          <a:xfrm>
            <a:off x="10716013" y="894168"/>
            <a:ext cx="27432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55BCDB-6400-4C30-9D8F-5E00106FA9C8}"/>
              </a:ext>
            </a:extLst>
          </p:cNvPr>
          <p:cNvSpPr/>
          <p:nvPr userDrawn="1"/>
        </p:nvSpPr>
        <p:spPr>
          <a:xfrm>
            <a:off x="11395189" y="783335"/>
            <a:ext cx="274320" cy="64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4841C7-3385-4B6F-8918-01E805030A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2761" y="6085876"/>
            <a:ext cx="731520" cy="64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5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content - logo light taupe background">
    <p:bg>
      <p:bgPr>
        <a:solidFill>
          <a:srgbClr val="A59C87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B1ABE-3C74-44E2-A9D6-6668F3E82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53" y="365125"/>
            <a:ext cx="114300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F2044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97D19-70B3-4729-BBBC-7AB25995A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6" y="1847850"/>
            <a:ext cx="10515600" cy="466344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+mj-lt"/>
              </a:defRPr>
            </a:lvl1pPr>
            <a:lvl2pPr marL="461963" indent="-228600">
              <a:lnSpc>
                <a:spcPct val="100000"/>
              </a:lnSpc>
              <a:defRPr>
                <a:solidFill>
                  <a:schemeClr val="tx1"/>
                </a:solidFill>
                <a:latin typeface="+mj-lt"/>
              </a:defRPr>
            </a:lvl2pPr>
            <a:lvl3pPr marL="682625" indent="-228600">
              <a:lnSpc>
                <a:spcPct val="100000"/>
              </a:lnSpc>
              <a:defRPr>
                <a:solidFill>
                  <a:schemeClr val="tx1"/>
                </a:solidFill>
                <a:latin typeface="+mj-lt"/>
              </a:defRPr>
            </a:lvl3pPr>
            <a:lvl4pPr marL="914400" indent="-228600">
              <a:lnSpc>
                <a:spcPct val="100000"/>
              </a:lnSpc>
              <a:defRPr>
                <a:solidFill>
                  <a:schemeClr val="tx1"/>
                </a:solidFill>
                <a:latin typeface="+mj-lt"/>
              </a:defRPr>
            </a:lvl4pPr>
            <a:lvl5pPr marL="1146175" indent="-228600">
              <a:lnSpc>
                <a:spcPct val="100000"/>
              </a:lnSpc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B9CFEE-CB2E-4120-A1C1-D112C9B34EE4}"/>
              </a:ext>
            </a:extLst>
          </p:cNvPr>
          <p:cNvSpPr/>
          <p:nvPr userDrawn="1"/>
        </p:nvSpPr>
        <p:spPr>
          <a:xfrm>
            <a:off x="-1" y="1663933"/>
            <a:ext cx="12192001" cy="45719"/>
          </a:xfrm>
          <a:prstGeom prst="rect">
            <a:avLst/>
          </a:prstGeom>
          <a:solidFill>
            <a:srgbClr val="4FC2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E9325D-4D9C-4D98-B714-70BFE5C140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2761" y="6085876"/>
            <a:ext cx="731520" cy="64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6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solidFill>
          <a:srgbClr val="A59C87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370854CE-6B45-4565-BE67-EC99B676075B}"/>
              </a:ext>
            </a:extLst>
          </p:cNvPr>
          <p:cNvSpPr/>
          <p:nvPr userDrawn="1"/>
        </p:nvSpPr>
        <p:spPr>
          <a:xfrm>
            <a:off x="3352800" y="1600200"/>
            <a:ext cx="5486400" cy="3657600"/>
          </a:xfrm>
          <a:prstGeom prst="wedgeRectCallout">
            <a:avLst>
              <a:gd name="adj1" fmla="val -28914"/>
              <a:gd name="adj2" fmla="val 78779"/>
            </a:avLst>
          </a:prstGeom>
          <a:solidFill>
            <a:srgbClr val="0F2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Garamond" panose="02020404030301010803" pitchFamily="18" charset="0"/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509A73-2321-43BB-AEB9-73A35BD1E9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2761" y="6085876"/>
            <a:ext cx="731520" cy="64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514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E059EB-816A-475B-BED3-FBCE6BEAD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2BB086-20EC-4E06-B400-2AD3652C3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EF6F6-FAFF-468E-A360-CF11923BE0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F5386-3082-4EFD-8564-2F7D34647617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00C17-9BF8-466C-806B-CC43D2A821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DC628-1979-4261-BE7F-3DD1826CB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69D8D-3314-4333-A44A-0BA80A8A7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3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8" r:id="rId3"/>
    <p:sldLayoutId id="2147483669" r:id="rId4"/>
    <p:sldLayoutId id="2147483663" r:id="rId5"/>
    <p:sldLayoutId id="2147483670" r:id="rId6"/>
    <p:sldLayoutId id="2147483667" r:id="rId7"/>
    <p:sldLayoutId id="2147483665" r:id="rId8"/>
    <p:sldLayoutId id="2147483666" r:id="rId9"/>
    <p:sldLayoutId id="2147483660" r:id="rId10"/>
    <p:sldLayoutId id="2147483661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316923"/>
            <a:ext cx="5133973" cy="10464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2445717"/>
            <a:ext cx="5133973" cy="3680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1" y="33884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F291D414-5429-E04B-93E1-0D082898827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4" y="6012594"/>
            <a:ext cx="2134603" cy="518046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6092727" y="0"/>
            <a:ext cx="0" cy="3964764"/>
          </a:xfrm>
          <a:prstGeom prst="line">
            <a:avLst/>
          </a:prstGeom>
          <a:ln w="127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87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hf hdr="0" ft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ts val="1600"/>
        </a:lnSpc>
        <a:spcBef>
          <a:spcPts val="0"/>
        </a:spcBef>
        <a:buFont typeface="Arial"/>
        <a:buNone/>
        <a:defRPr sz="1200" kern="1200">
          <a:solidFill>
            <a:schemeClr val="tx1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lnSpc>
          <a:spcPts val="1600"/>
        </a:lnSpc>
        <a:spcBef>
          <a:spcPts val="0"/>
        </a:spcBef>
        <a:buFont typeface="Arial"/>
        <a:buNone/>
        <a:defRPr sz="1200" kern="1200">
          <a:solidFill>
            <a:schemeClr val="tx1"/>
          </a:solidFill>
          <a:latin typeface="Arial"/>
          <a:ea typeface="+mn-ea"/>
          <a:cs typeface="Arial"/>
        </a:defRPr>
      </a:lvl2pPr>
      <a:lvl3pPr marL="914400" indent="0" algn="l" defTabSz="457200" rtl="0" eaLnBrk="1" latinLnBrk="0" hangingPunct="1">
        <a:lnSpc>
          <a:spcPts val="1600"/>
        </a:lnSpc>
        <a:spcBef>
          <a:spcPts val="0"/>
        </a:spcBef>
        <a:buFont typeface="Arial"/>
        <a:buNone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1371600" indent="0" algn="l" defTabSz="457200" rtl="0" eaLnBrk="1" latinLnBrk="0" hangingPunct="1">
        <a:lnSpc>
          <a:spcPts val="1600"/>
        </a:lnSpc>
        <a:spcBef>
          <a:spcPts val="0"/>
        </a:spcBef>
        <a:buFont typeface="Arial"/>
        <a:buNone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1828800" indent="0" algn="l" defTabSz="457200" rtl="0" eaLnBrk="1" latinLnBrk="0" hangingPunct="1">
        <a:lnSpc>
          <a:spcPts val="1600"/>
        </a:lnSpc>
        <a:spcBef>
          <a:spcPts val="0"/>
        </a:spcBef>
        <a:buFont typeface="Arial"/>
        <a:buNone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B8D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4B8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body" idx="1"/>
          </p:nvPr>
        </p:nvSpPr>
        <p:spPr>
          <a:xfrm>
            <a:off x="838200" y="1554221"/>
            <a:ext cx="10515600" cy="4622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0A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4B8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0A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4B8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0A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4B8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0A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4B8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0A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4B8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Google Shape;1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94B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94B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ns.usda.gov/updated-guidance-homeless-children-school-nutrition-program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customXml" Target="../ink/ink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customXml" Target="../ink/ink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paylord2@gcsnc.com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hyperlink" Target="mailto:griffim5@gcsnc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apinhall.org/wp-content/uploads/ChapinHall_VoYC_Youth-Pathways-FINAL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5A5A1F-A9C0-33D4-65F2-C52F67768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McKinney-Vento Act</a:t>
            </a:r>
            <a:br>
              <a:rPr lang="en-US" dirty="0"/>
            </a:br>
            <a:r>
              <a:rPr lang="en-US" dirty="0"/>
              <a:t>Students in Transition Overview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D241D5-6297-EEE3-1BBD-6B71C383E0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Drennan Paylor – Coordinator of Homeless Services and Community Support</a:t>
            </a:r>
          </a:p>
          <a:p>
            <a:r>
              <a:rPr lang="en-US" dirty="0"/>
              <a:t>Guilford County Continuum of Care Training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32E65E8-374F-9117-498C-2079468B49E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lt1"/>
                </a:solidFill>
              </a:rPr>
              <a:t>Whitney Oakley, ED.D</a:t>
            </a:r>
            <a:r>
              <a:rPr lang="en-US" dirty="0"/>
              <a:t>.  |  SUPERINTENDENT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832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D16A248-1670-49E7-B46F-B3086BCEE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Additional Consequences of Being Homeless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7D2A56-A719-4005-9B85-9B4B40D5E065}"/>
              </a:ext>
            </a:extLst>
          </p:cNvPr>
          <p:cNvSpPr txBox="1"/>
          <p:nvPr/>
        </p:nvSpPr>
        <p:spPr>
          <a:xfrm>
            <a:off x="381659" y="2061836"/>
            <a:ext cx="5253827" cy="4622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Homeless students and their families typically experience: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Poor nutrition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Inadequate health care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Higher exposure to violence and emotional stress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Increased incidents of health impairments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Leaving behind a familiar space, their possessions, and people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Leaving behind projects half finished, cling to possessions, are restless, may exhibit aggressive behavior, or feel a loss of control as they fight for control at school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1026" name="Picture 2" descr="Food and Shelter' Play Reveals the Heartbreak of Family Homelessness - The  Santa Barbara Independent">
            <a:extLst>
              <a:ext uri="{FF2B5EF4-FFF2-40B4-BE49-F238E27FC236}">
                <a16:creationId xmlns:a16="http://schemas.microsoft.com/office/drawing/2014/main" id="{C275AFB8-4F76-41B8-AC38-5A89637AC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9367" y="2716104"/>
            <a:ext cx="4788505" cy="269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37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D16A248-1670-49E7-B46F-B3086BCEE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Rights Does McKinney-Vento Provide?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ABCC0D-05E8-4726-A961-994D681B0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53" y="1627414"/>
            <a:ext cx="8954569" cy="478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40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D16A248-1670-49E7-B46F-B3086BCEE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tx1"/>
                </a:solidFill>
                <a:latin typeface="+mj-lt"/>
              </a:rPr>
              <a:t>Mobility</a:t>
            </a:r>
          </a:p>
        </p:txBody>
      </p:sp>
      <p:sp>
        <p:nvSpPr>
          <p:cNvPr id="1036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7D2A56-A719-4005-9B85-9B4B40D5E065}"/>
              </a:ext>
            </a:extLst>
          </p:cNvPr>
          <p:cNvSpPr txBox="1"/>
          <p:nvPr/>
        </p:nvSpPr>
        <p:spPr>
          <a:xfrm>
            <a:off x="572493" y="2071316"/>
            <a:ext cx="6713552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Homeless students can lose four to six months of academic progress with one school move during a year.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Mobility also hurts non-mobile students; a study found average tests scores for non-mobile students were significantly lower in high schools with high student mobility rates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Students who change high schools even once during high school are less than half as likely as stable students to graduate, even accounting for other factors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</p:txBody>
      </p:sp>
      <p:pic>
        <p:nvPicPr>
          <p:cNvPr id="1026" name="Picture 2" descr="Seven Houses in a Circle in the Middle of a Questi Stock Illustration -  Illustration of object, city: 17789624">
            <a:extLst>
              <a:ext uri="{FF2B5EF4-FFF2-40B4-BE49-F238E27FC236}">
                <a16:creationId xmlns:a16="http://schemas.microsoft.com/office/drawing/2014/main" id="{DF2E30A8-EAFB-4CFE-A3E8-2C77479749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9" r="5710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391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5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C49F4A-4491-4460-A8C8-0FDA6F59D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/>
              <a:t>School Stability - Best Interest of Child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40058-A568-4BF3-8694-2E6A2EA7F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34" y="1658015"/>
            <a:ext cx="6531428" cy="4996233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School of origin is presumed to be in student’s best interest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/>
              <a:t>Unless this is contrary to parent or UHY’s wishes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Consider student-centered factors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/>
              <a:t>Impact of mobility on achievement, education, health, &amp; safety </a:t>
            </a:r>
            <a:r>
              <a:rPr lang="it-IT" sz="1600" i="1" dirty="0"/>
              <a:t>42 U.S.C. §11432(g)(3)(B)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/>
              <a:t>US ED encourages consideration of sibling school placement </a:t>
            </a:r>
            <a:r>
              <a:rPr lang="en-US" sz="1600" i="1" dirty="0"/>
              <a:t>Question I-3, EHCY Non-Regulatory Guidance</a:t>
            </a:r>
            <a:endParaRPr lang="en-US" i="1" dirty="0"/>
          </a:p>
          <a:p>
            <a:r>
              <a:rPr lang="en-US" sz="2400" dirty="0"/>
              <a:t>If LEA  determines that it is not in the child’s best interest to attend the school of origin or the school requested by the parent, a written explanation must be provided and information regarding the right to appeal.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57783A-2B07-4BE3-9ECE-EB16EB4A2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701" y="2184914"/>
            <a:ext cx="4231836" cy="3755915"/>
          </a:xfrm>
          <a:prstGeom prst="rect">
            <a:avLst/>
          </a:prstGeom>
        </p:spPr>
      </p:pic>
      <p:sp>
        <p:nvSpPr>
          <p:cNvPr id="13" name="Freeform: Shape 17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16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C49F4A-4491-4460-A8C8-0FDA6F59D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/>
              <a:t>School Stability - Best Interest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40058-A568-4BF3-8694-2E6A2EA7F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127" y="1940438"/>
            <a:ext cx="5609415" cy="451634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Continuity of instruction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Student age &amp; grade placement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Student academic strengths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Student social &amp; emotional state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Impact of the commute on student’s ability to fully participate in the school’s educational programs and extra curricular activities and  to meet special needs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Student’s personal safety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Need for special Instruction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Anticipated length of stay in a temporary location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E40D02-8840-4666-A6BD-D6AD2A4D6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367" y="2734061"/>
            <a:ext cx="4788505" cy="2657620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40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5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C49F4A-4491-4460-A8C8-0FDA6F59D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/>
              <a:t>School Stability – School of Origin</a:t>
            </a:r>
          </a:p>
        </p:txBody>
      </p:sp>
      <p:sp>
        <p:nvSpPr>
          <p:cNvPr id="13" name="Freeform: Shape 17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1BDE87F-C9D5-4E2B-B71C-0681121EE1A1}"/>
              </a:ext>
            </a:extLst>
          </p:cNvPr>
          <p:cNvSpPr txBox="1">
            <a:spLocks/>
          </p:cNvSpPr>
          <p:nvPr/>
        </p:nvSpPr>
        <p:spPr>
          <a:xfrm>
            <a:off x="425824" y="1870267"/>
            <a:ext cx="6461864" cy="4663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6196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682625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46175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Can remain in the school of origin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For the duration of the homelessness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Until the end of the school year in which the student obtains housing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If the student becomes homeless over the summer &amp; is still homeless at start of school year                                 </a:t>
            </a:r>
            <a:r>
              <a: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42 U.S.C. § 11432(g)(3)(A)(i)(II)</a:t>
            </a:r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Decisions are based on the individual student’s best interest      </a:t>
            </a:r>
            <a:r>
              <a: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42 U.S.C. § 11432(g)(3)(B)</a:t>
            </a:r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02B3DB-6514-4A59-8C28-9CF0993BE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6279" y="1870267"/>
            <a:ext cx="5000678" cy="198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27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122BFE-0426-453B-8A2C-D95F922F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/>
              <a:t>School Selection: School of Origin vs. Attendance Zoned School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D1FE1-5D99-4D88-8261-DBEFAB4D2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3" y="2198362"/>
            <a:ext cx="5145013" cy="4261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Option 1: School of origin</a:t>
            </a:r>
          </a:p>
          <a:p>
            <a:pPr lvl="1"/>
            <a:r>
              <a:rPr lang="en-US" sz="2000" dirty="0"/>
              <a:t>Defined as the school the students attended when permanently housed or the school the students last attended</a:t>
            </a:r>
          </a:p>
          <a:p>
            <a:pPr lvl="1"/>
            <a:r>
              <a:rPr lang="en-US" sz="2000" dirty="0"/>
              <a:t>Includes public preschools</a:t>
            </a:r>
          </a:p>
          <a:p>
            <a:pPr lvl="1"/>
            <a:r>
              <a:rPr lang="en-US" sz="2000" dirty="0"/>
              <a:t>Includes receiving schools </a:t>
            </a:r>
          </a:p>
          <a:p>
            <a:pPr marL="233363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Option 2: Local attendance area school</a:t>
            </a:r>
          </a:p>
          <a:p>
            <a:pPr lvl="1"/>
            <a:r>
              <a:rPr lang="en-US" sz="2000" dirty="0"/>
              <a:t>Includes any public school that non-homeless students living in the same location have the right to attend</a:t>
            </a:r>
          </a:p>
          <a:p>
            <a:pPr lvl="1"/>
            <a:endParaRPr lang="en-US" sz="2000" dirty="0"/>
          </a:p>
          <a:p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AB9E30-A168-4A9D-80FB-201372508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366" y="2322727"/>
            <a:ext cx="4788505" cy="190343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DF7BCB-578A-48CF-BA2F-2A666C6A4B23}"/>
              </a:ext>
            </a:extLst>
          </p:cNvPr>
          <p:cNvSpPr txBox="1"/>
          <p:nvPr/>
        </p:nvSpPr>
        <p:spPr>
          <a:xfrm>
            <a:off x="6719366" y="4371975"/>
            <a:ext cx="4788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Primary  Decision Makers: parents, guardians, homeless youth, together with the homeless liaison, if the youth is unaccompanied.</a:t>
            </a:r>
          </a:p>
        </p:txBody>
      </p:sp>
    </p:spTree>
    <p:extLst>
      <p:ext uri="{BB962C8B-B14F-4D97-AF65-F5344CB8AC3E}">
        <p14:creationId xmlns:p14="http://schemas.microsoft.com/office/powerpoint/2010/main" val="2090559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/>
              <a:t>Immediate Enrollment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 anchorCtr="0">
            <a:normAutofit/>
          </a:bodyPr>
          <a:lstStyle/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1700" i="1" dirty="0"/>
              <a:t>Enroll</a:t>
            </a:r>
            <a:r>
              <a:rPr lang="en-US" sz="1700" dirty="0"/>
              <a:t> and </a:t>
            </a:r>
            <a:r>
              <a:rPr lang="en-US" sz="1700" i="1" dirty="0"/>
              <a:t>enrollment</a:t>
            </a:r>
            <a:r>
              <a:rPr lang="en-US" sz="1700" dirty="0"/>
              <a:t> includes “attending classes &amp; participating fully in school activities”</a:t>
            </a:r>
            <a:r>
              <a:rPr lang="en-US" sz="1400" dirty="0"/>
              <a:t>42 U.S.C. § 11434a(1)</a:t>
            </a:r>
            <a:endParaRPr lang="en-US" sz="17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700" dirty="0"/>
              <a:t>Enrollment must be immediate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/>
              <a:t>Even if students lack school, medical, or other records normally required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/>
              <a:t>Even if enrollment or application deadlines were missed while homeless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/>
              <a:t>Even if the student has history of absences or outstanding fines/fees </a:t>
            </a:r>
            <a:r>
              <a:rPr lang="en-US" sz="1400" dirty="0"/>
              <a:t>42 U.S.C. § 11432(g)(3)(C)(i)</a:t>
            </a:r>
            <a:endParaRPr lang="en-US" sz="1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D936DE-4A3D-4A20-B2E6-BEE3F3ED0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367" y="2464708"/>
            <a:ext cx="4788505" cy="3196327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9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/>
              <a:t>School Meals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823" y="1840675"/>
            <a:ext cx="6717927" cy="4750129"/>
          </a:xfrm>
        </p:spPr>
        <p:txBody>
          <a:bodyPr anchorCtr="0"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/>
              <a:t>HCY are categorically eligible for free meals                                                     </a:t>
            </a:r>
            <a:r>
              <a:rPr lang="en-US" sz="1400" dirty="0"/>
              <a:t>42 U.S.C. </a:t>
            </a:r>
            <a:r>
              <a:rPr lang="it-IT" sz="1400" dirty="0"/>
              <a:t>§ 1758(b)(5)(A)(b)</a:t>
            </a:r>
            <a:endParaRPr lang="en-US" sz="1400" dirty="0"/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/>
              <a:t>U.S. Department of Agriculture policy allows liaisons &amp; shelter directors to qualify HCY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dirty="0">
                <a:hlinkClick r:id="rId3"/>
              </a:rPr>
              <a:t>https://www.fns.usda.gov/updated-guidance-homeless-children-school-nutrition-programs</a:t>
            </a:r>
            <a:r>
              <a:rPr lang="en-US" sz="2000" dirty="0"/>
              <a:t> 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/>
              <a:t>Provide the school nutrition director a list with 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/>
              <a:t>The student’s name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/>
              <a:t>The effective date of eligibility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/>
              <a:t>The liaison or shelter director’s signature</a:t>
            </a: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E79BEF-18DC-4400-A564-031ABD7E5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7846" y="2464709"/>
            <a:ext cx="4270026" cy="2850242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8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6C73BF1-08F3-41B2-A690-03C5C1D26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>
            <a:normAutofit/>
          </a:bodyPr>
          <a:lstStyle/>
          <a:p>
            <a:r>
              <a:rPr lang="en-US" dirty="0"/>
              <a:t>Dispute Resolution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E67FB04-73E3-4F11-9BD9-DA447994C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294" y="1710047"/>
            <a:ext cx="5532706" cy="477387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Disputes may be over: eligibility, school selection, or enrollment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If enrollment is denied, a written statement must be given explaining the reason and appeal process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Provided in a format and language the parent, guardian, or unaccompanied homeless youth can understand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The parent/student must be immediately referred to the liaison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Students must be enrolled and receive services while a dispute is mediated</a:t>
            </a:r>
          </a:p>
          <a:p>
            <a:pPr marL="0" indent="0" algn="r">
              <a:lnSpc>
                <a:spcPct val="90000"/>
              </a:lnSpc>
              <a:buNone/>
            </a:pPr>
            <a:r>
              <a:rPr lang="it-IT" sz="1600" dirty="0"/>
              <a:t>42 U.S.C. §11432(g)(3)(E)</a:t>
            </a:r>
            <a:endParaRPr lang="en-US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4E20A6-CC14-4083-A072-4DCECA937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610" y="1290399"/>
            <a:ext cx="4737650" cy="429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8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2" y="2702384"/>
            <a:ext cx="4495799" cy="3521549"/>
          </a:xfr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tx2"/>
                </a:solidFill>
              </a:rPr>
              <a:t>Mission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solidFill>
                  <a:schemeClr val="tx2"/>
                </a:solidFill>
              </a:rPr>
              <a:t>Guilford county students will graduate as responsible citizens prepared to succeed in higher education, </a:t>
            </a:r>
            <a:br>
              <a:rPr lang="en-US" sz="1400" dirty="0">
                <a:solidFill>
                  <a:schemeClr val="tx2"/>
                </a:solidFill>
              </a:rPr>
            </a:br>
            <a:r>
              <a:rPr lang="en-US" sz="1400" dirty="0">
                <a:solidFill>
                  <a:schemeClr val="tx2"/>
                </a:solidFill>
              </a:rPr>
              <a:t>or in the career of their choice.*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*This mission was adopted by the Guilford County Board of Education on December 12, 2000.</a:t>
            </a:r>
          </a:p>
          <a:p>
            <a:pPr>
              <a:lnSpc>
                <a:spcPct val="100000"/>
              </a:lnSpc>
            </a:pPr>
            <a:endParaRPr lang="en-US" sz="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endParaRPr lang="en-US" sz="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endParaRPr lang="en-US" sz="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tx2"/>
                </a:solidFill>
              </a:rPr>
              <a:t>Vision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tx2"/>
                </a:solidFill>
              </a:rPr>
              <a:t>Transforming learning and life outcomes for </a:t>
            </a:r>
            <a:br>
              <a:rPr lang="en-US" sz="1400" dirty="0">
                <a:solidFill>
                  <a:schemeClr val="tx2"/>
                </a:solidFill>
              </a:rPr>
            </a:br>
            <a:r>
              <a:rPr lang="en-US" sz="1400" dirty="0">
                <a:solidFill>
                  <a:schemeClr val="tx2"/>
                </a:solidFill>
              </a:rPr>
              <a:t>all children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1D414-5429-E04B-93E1-0D0828988274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 descr="Arts Camp 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2" r="32941"/>
          <a:stretch/>
        </p:blipFill>
        <p:spPr>
          <a:xfrm>
            <a:off x="8489448" y="0"/>
            <a:ext cx="2178553" cy="2772938"/>
          </a:xfrm>
          <a:prstGeom prst="rect">
            <a:avLst/>
          </a:prstGeom>
        </p:spPr>
      </p:pic>
      <p:pic>
        <p:nvPicPr>
          <p:cNvPr id="9" name="Picture 8" descr="2017_GCSshowcase_SMALL-2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0"/>
          <a:stretch/>
        </p:blipFill>
        <p:spPr>
          <a:xfrm>
            <a:off x="4791546" y="0"/>
            <a:ext cx="3875538" cy="2870706"/>
          </a:xfrm>
          <a:prstGeom prst="rect">
            <a:avLst/>
          </a:prstGeom>
        </p:spPr>
      </p:pic>
      <p:pic>
        <p:nvPicPr>
          <p:cNvPr id="10" name="Picture 9" descr="007_gcs_17_001_band_camp_BC8U2706 (1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734" y="2062302"/>
            <a:ext cx="2704090" cy="28414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077963" y="3168155"/>
            <a:ext cx="210810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726" y="5375807"/>
            <a:ext cx="2523433" cy="81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78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/>
              <a:t>Credit Accrual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10" y="1619250"/>
            <a:ext cx="5937240" cy="4496885"/>
          </a:xfrm>
        </p:spPr>
        <p:txBody>
          <a:bodyPr anchorCtr="0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000" dirty="0"/>
              <a:t>Districts must have clear procedures in place to award full or partial credit for work completed in a previous district.</a:t>
            </a:r>
          </a:p>
          <a:p>
            <a:pPr marL="0" indent="0" algn="r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it-IT" sz="1600" dirty="0"/>
              <a:t>42 U.S.C. §11432(g)(1)(F)(ii)</a:t>
            </a:r>
            <a:endParaRPr lang="en-US" sz="1600" dirty="0"/>
          </a:p>
          <a:p>
            <a:pPr marL="0" indent="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000" dirty="0"/>
              <a:t>Examples: 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/>
              <a:t>Consult with the prior school to evaluate the work completed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/>
              <a:t>Evaluate the student’s mastery of courses &amp; award credits accordingly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/>
              <a:t>Offer credit recovery or mastery- based courses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/>
              <a:t>Offer distance learning</a:t>
            </a:r>
          </a:p>
        </p:txBody>
      </p:sp>
      <p:pic>
        <p:nvPicPr>
          <p:cNvPr id="1026" name="Picture 2" descr="Credit Recovery Provided at No Charge This Summer | Mountain View High  School">
            <a:extLst>
              <a:ext uri="{FF2B5EF4-FFF2-40B4-BE49-F238E27FC236}">
                <a16:creationId xmlns:a16="http://schemas.microsoft.com/office/drawing/2014/main" id="{8B7CBDB1-079F-4080-8C8F-4A18F010C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9367" y="2788010"/>
            <a:ext cx="4788505" cy="254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EDA5643-2615-4115-A4AA-BC724957CDDE}"/>
                  </a:ext>
                </a:extLst>
              </p14:cNvPr>
              <p14:cNvContentPartPr/>
              <p14:nvPr/>
            </p14:nvContentPartPr>
            <p14:xfrm>
              <a:off x="2138040" y="4742280"/>
              <a:ext cx="24840" cy="8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EDA5643-2615-4115-A4AA-BC724957CD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28680" y="4732920"/>
                <a:ext cx="43560" cy="2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6931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FF3E48-9F21-4248-87BD-AD088702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/>
              <a:t>Postsecondary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3E6D4-0330-40DA-81FF-3B18F93D1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824" y="1662546"/>
            <a:ext cx="6810374" cy="445359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/>
              <a:t>UHY must be assisted with FAFSA verifications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Liaisons are allowed to provide subsequent year verifications</a:t>
            </a:r>
          </a:p>
          <a:p>
            <a:pPr marL="457200" lvl="1" indent="0" algn="r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it-IT" sz="1600" dirty="0"/>
              <a:t>42 U.S.C. §11432(g)(6)(A)(III)</a:t>
            </a:r>
            <a:endParaRPr lang="en-US" sz="2000" dirty="0"/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/>
              <a:t>All HCY should receive information and individualized counseling regarding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college readiness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college selection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applying for school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financial aid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on-campus supports</a:t>
            </a:r>
          </a:p>
          <a:p>
            <a:pPr marL="457200" lvl="1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1600" dirty="0"/>
              <a:t>Non-regulatory Guidance, Q-1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1106CB-FE53-41BA-B58D-EBA6F7BBD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1303" y="2184914"/>
            <a:ext cx="2544632" cy="3755915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57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/>
              <a:t>Transportation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102" y="1847462"/>
            <a:ext cx="5537028" cy="46673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2000" dirty="0"/>
              <a:t>HCY are eligible for transportation to the school of origin.                                           </a:t>
            </a:r>
            <a:r>
              <a:rPr lang="it-IT" sz="1400" dirty="0"/>
              <a:t>42 U.S.C. §11432(g)(1)(J)(iii)</a:t>
            </a:r>
            <a:endParaRPr lang="en-US" sz="1400" dirty="0">
              <a:latin typeface="Tw Cen MT" panose="020B0602020104020603" pitchFamily="34" charset="0"/>
            </a:endParaRP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2000" dirty="0"/>
              <a:t>Right to transportation extends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sz="2000" dirty="0"/>
              <a:t>For the duration of the homelessness or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sz="2000" dirty="0"/>
              <a:t>Until the end of the school year in which they obtain housing                   </a:t>
            </a:r>
            <a:r>
              <a:rPr lang="it-IT" sz="1400" dirty="0"/>
              <a:t>42 U.S.C. §11432(g)(3)(A)(2)</a:t>
            </a:r>
            <a:endParaRPr lang="en-US" sz="1400" dirty="0">
              <a:latin typeface="Tw Cen MT" panose="020B0602020104020603" pitchFamily="34" charset="0"/>
            </a:endParaRP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2000" dirty="0"/>
              <a:t>Transportation should be comparable to what others receive                                            </a:t>
            </a:r>
            <a:r>
              <a:rPr lang="it-IT" sz="1400" dirty="0"/>
              <a:t>42 U.S.C. §11432(g)(4)(A)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2000" dirty="0"/>
              <a:t>LEAs are required to enroll homeless students immediately, and transportation must be arranged without delay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en-US" sz="1600" dirty="0">
              <a:latin typeface="Tw Cen MT" panose="020B06020201040206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2F5248-0393-40A8-AC13-E4C1F5D69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131" y="1597198"/>
            <a:ext cx="5627737" cy="3320365"/>
          </a:xfrm>
          <a:prstGeom prst="rect">
            <a:avLst/>
          </a:prstGeom>
        </p:spPr>
      </p:pic>
      <p:sp>
        <p:nvSpPr>
          <p:cNvPr id="18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24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/>
              <a:t>Transportation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819" y="1595536"/>
            <a:ext cx="5677723" cy="486124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z="2000" dirty="0"/>
              <a:t>Districts can split the cost &amp; responsibility</a:t>
            </a:r>
          </a:p>
          <a:p>
            <a:pPr marL="463550" lvl="1">
              <a:lnSpc>
                <a:spcPct val="90000"/>
              </a:lnSpc>
              <a:spcBef>
                <a:spcPts val="1800"/>
              </a:spcBef>
            </a:pPr>
            <a:r>
              <a:rPr lang="en-US" sz="2000" dirty="0"/>
              <a:t>Can use a common agreement</a:t>
            </a:r>
          </a:p>
          <a:p>
            <a:pPr marL="463550" lvl="1">
              <a:lnSpc>
                <a:spcPct val="90000"/>
              </a:lnSpc>
              <a:spcBef>
                <a:spcPts val="1800"/>
              </a:spcBef>
            </a:pPr>
            <a:r>
              <a:rPr lang="en-US" sz="2000" dirty="0"/>
              <a:t>If can’t come to agreement, then the split is 50-50                                        </a:t>
            </a:r>
            <a:r>
              <a:rPr lang="it-IT" sz="1600" dirty="0"/>
              <a:t>42 U.S.C. §11432(g)(1)(J)(iii)</a:t>
            </a:r>
            <a:endParaRPr lang="en-US" sz="1600" dirty="0"/>
          </a:p>
          <a:p>
            <a:pPr marL="0" indent="0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z="2000" dirty="0"/>
              <a:t>Can use the following to cover </a:t>
            </a:r>
            <a:r>
              <a:rPr lang="en-US" sz="2000" b="1" dirty="0"/>
              <a:t>excess</a:t>
            </a:r>
            <a:r>
              <a:rPr lang="en-US" sz="2000" dirty="0"/>
              <a:t> cost: </a:t>
            </a:r>
          </a:p>
          <a:p>
            <a:pPr marL="463550">
              <a:lnSpc>
                <a:spcPct val="90000"/>
              </a:lnSpc>
              <a:spcBef>
                <a:spcPts val="1800"/>
              </a:spcBef>
            </a:pPr>
            <a:r>
              <a:rPr lang="en-US" sz="2000" dirty="0"/>
              <a:t>MV funds</a:t>
            </a:r>
          </a:p>
          <a:p>
            <a:pPr marL="463550">
              <a:lnSpc>
                <a:spcPct val="90000"/>
              </a:lnSpc>
              <a:spcBef>
                <a:spcPts val="1800"/>
              </a:spcBef>
            </a:pPr>
            <a:r>
              <a:rPr lang="en-US" sz="2000" dirty="0"/>
              <a:t>Title I, Part A of the Elementary and Secondary Education Act funds                                                          </a:t>
            </a:r>
            <a:r>
              <a:rPr lang="it-IT" sz="1600" dirty="0"/>
              <a:t>42 U.S.C. §11433(d)(5) and 20 U.S.C. § 6313(c)(3)(C)(ii) 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497565-AC46-4DA9-99A3-6B98C3062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367" y="2650262"/>
            <a:ext cx="4788505" cy="2825218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50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/>
              <a:t>Transportation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819" y="2061836"/>
            <a:ext cx="6027577" cy="439494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2000" dirty="0"/>
              <a:t>• The mode of transportation is based on the best interest of the student and in consultation with the parent/guardian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000" dirty="0"/>
              <a:t>	The LEA ultimately determines the mode of transportation, as long as it does not create a barrier to the student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2000" dirty="0"/>
              <a:t>• If transportation is a barrier to extracurricular activities, the LEA would be required to provide or arrange transportation to and from the activity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497565-AC46-4DA9-99A3-6B98C3062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367" y="2650262"/>
            <a:ext cx="4788505" cy="2825218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43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05" y="258151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/>
              <a:t>Look for Clues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273" y="1222311"/>
            <a:ext cx="6438123" cy="5234474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1600" dirty="0"/>
              <a:t>A history of attending many schools and erratic attendance and tardiness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1600" dirty="0"/>
              <a:t> Inadequate or inappropriate clothing for the weather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1600" dirty="0"/>
              <a:t> Resistance to parting with personal items.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1600" dirty="0"/>
              <a:t>Families in shelters may move without notifying transportation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1600" dirty="0"/>
              <a:t>Homeless students move frequently, and bus routes change daily.  Flexibility is essential. 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1600" dirty="0"/>
              <a:t>It may be helpful to have the student sit near you on the bus.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1600" dirty="0"/>
              <a:t>Use patience with the students. They are meeting new challenges each day within their living situation and often feel they have no control over anything in their life.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1600" dirty="0"/>
              <a:t>If transporting homeless students from shelters and hotels, routes should be designed to pick them up first and drop off last to avoid embarrassment, harassment and bullying for other students.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260A70-3E78-4A2B-9E50-8E56F126F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367" y="2370933"/>
            <a:ext cx="4788505" cy="3383876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18E63A0-D5E5-40B6-9E44-BE6C567B5090}"/>
                  </a:ext>
                </a:extLst>
              </p14:cNvPr>
              <p14:cNvContentPartPr/>
              <p14:nvPr/>
            </p14:nvContentPartPr>
            <p14:xfrm>
              <a:off x="2569320" y="6289920"/>
              <a:ext cx="22680" cy="16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18E63A0-D5E5-40B6-9E44-BE6C567B50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59960" y="6280560"/>
                <a:ext cx="41400" cy="3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565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/>
              <a:t>Support and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417" y="1689653"/>
            <a:ext cx="6291470" cy="2012674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dirty="0"/>
              <a:t>You may be the first to learn that a student may be moving.  If you are aware of this, please contact the district transportation department and the school social worker.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/>
              <a:t>	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000" dirty="0"/>
          </a:p>
          <a:p>
            <a:pPr marL="0" indent="0">
              <a:spcAft>
                <a:spcPts val="1200"/>
              </a:spcAft>
              <a:buNone/>
            </a:pP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D5C251-651E-4BA9-A184-EA35B52D8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54" y="3636746"/>
            <a:ext cx="4788505" cy="2251737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3054ED-4897-4300-81D4-68CB4D7CD293}"/>
              </a:ext>
            </a:extLst>
          </p:cNvPr>
          <p:cNvSpPr txBox="1"/>
          <p:nvPr/>
        </p:nvSpPr>
        <p:spPr>
          <a:xfrm>
            <a:off x="7102024" y="118494"/>
            <a:ext cx="4473891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/>
              <a:t>Some GCS Supports: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Bookbags	                                                 Hygiene Items	                                  Basic Clothing                                              Gas Cards                                                 Food Cards	                             Laundry Cards                                           School Supplies	                 Coats/Blankets	                             Sleeping Bags                                       Health Referrals 	                        Emergency Housing                         Tutoring	                                                    Summer Camp – Freedom School	                              College Tours                                      Enrichment Activities	                            Head Start Referrals                                   Barbering Services                                        Paint Therapy</a:t>
            </a:r>
          </a:p>
        </p:txBody>
      </p:sp>
    </p:spTree>
    <p:extLst>
      <p:ext uri="{BB962C8B-B14F-4D97-AF65-F5344CB8AC3E}">
        <p14:creationId xmlns:p14="http://schemas.microsoft.com/office/powerpoint/2010/main" val="12148823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851" y="386941"/>
            <a:ext cx="5079208" cy="1330841"/>
          </a:xfrm>
        </p:spPr>
        <p:txBody>
          <a:bodyPr>
            <a:normAutofit fontScale="90000"/>
          </a:bodyPr>
          <a:lstStyle/>
          <a:p>
            <a:r>
              <a:rPr lang="en-US" dirty="0"/>
              <a:t>Services and Resources that are needed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3054ED-4897-4300-81D4-68CB4D7CD293}"/>
              </a:ext>
            </a:extLst>
          </p:cNvPr>
          <p:cNvSpPr txBox="1"/>
          <p:nvPr/>
        </p:nvSpPr>
        <p:spPr>
          <a:xfrm>
            <a:off x="7102024" y="118494"/>
            <a:ext cx="4473891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/>
              <a:t>Needs: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Extended days for emergency stay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Eviction Mediation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Third Meal Partners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Items that cannot be purchased with EBT cards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Medical and Dental Assistance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Mental Health Assistance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Employment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Housing and Housing Referrals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Housing Vouchers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Daycare Assistance</a:t>
            </a:r>
          </a:p>
          <a:p>
            <a:pPr>
              <a:spcAft>
                <a:spcPts val="1200"/>
              </a:spcAft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C5C67-D4F6-4262-B7A1-30E813129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1836"/>
            <a:ext cx="6810375" cy="199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077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981" y="609597"/>
            <a:ext cx="5724525" cy="133084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Questions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834A22-E8B7-4F3F-A654-5B4FAB65B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981" y="2087516"/>
            <a:ext cx="572452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090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/>
              <a:t>Contact Information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0D38D8-7CBE-4267-801D-218D61D6BD7F}"/>
              </a:ext>
            </a:extLst>
          </p:cNvPr>
          <p:cNvSpPr txBox="1"/>
          <p:nvPr/>
        </p:nvSpPr>
        <p:spPr>
          <a:xfrm>
            <a:off x="1427584" y="1838131"/>
            <a:ext cx="824826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Drennan Rhyne Paylor</a:t>
            </a:r>
          </a:p>
          <a:p>
            <a:r>
              <a:rPr lang="en-US" dirty="0"/>
              <a:t>Coordinator of Homeless Services and Community Support</a:t>
            </a:r>
          </a:p>
          <a:p>
            <a:r>
              <a:rPr lang="en-US" dirty="0"/>
              <a:t>(O) 336-574-2637	(E) </a:t>
            </a:r>
            <a:r>
              <a:rPr lang="en-US" dirty="0">
                <a:hlinkClick r:id="rId3"/>
              </a:rPr>
              <a:t>paylord2@gcsnc.com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Megan Griffin</a:t>
            </a:r>
          </a:p>
          <a:p>
            <a:r>
              <a:rPr lang="en-US" dirty="0"/>
              <a:t>Program Administrator</a:t>
            </a:r>
          </a:p>
          <a:p>
            <a:r>
              <a:rPr lang="en-US" dirty="0"/>
              <a:t>(O) 336-621-4042	(E) </a:t>
            </a:r>
            <a:r>
              <a:rPr lang="en-US" dirty="0">
                <a:hlinkClick r:id="rId4"/>
              </a:rPr>
              <a:t>griffim5@gcsnc.com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902E17-BF80-4A6E-BAC5-31CB715678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294" y="1403384"/>
            <a:ext cx="2027849" cy="20278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8258EA-8B36-413B-92F2-506E41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6732"/>
          <a:stretch/>
        </p:blipFill>
        <p:spPr>
          <a:xfrm>
            <a:off x="8136294" y="3887516"/>
            <a:ext cx="2027848" cy="228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04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ause You Ain't Ask For One”. Inspired by Joshua T. Dickerson's… | by  D'Essence Grant | Medium">
            <a:extLst>
              <a:ext uri="{FF2B5EF4-FFF2-40B4-BE49-F238E27FC236}">
                <a16:creationId xmlns:a16="http://schemas.microsoft.com/office/drawing/2014/main" id="{55D6E6B1-A81F-43D8-8A57-F5C1C3C07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91" y="175591"/>
            <a:ext cx="65532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384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17BEDC-4E15-4444-85D9-17A00EBFC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chemeClr val="tx1">
                    <a:lumMod val="85000"/>
                    <a:lumOff val="15000"/>
                  </a:schemeClr>
                </a:solidFill>
              </a:rPr>
              <a:t>By the end of this session participants will be able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76A7C-7DFB-4F7D-BAC6-E4C78D16F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Explain the criteria for a student to be considered a homeless child or youth (HCY) under the McKinney-Vento Homeless Assistance Act (MV)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Identify the basic rights of students experiencing homelessness and LEA responsibilities for ensuring those rights</a:t>
            </a:r>
          </a:p>
          <a:p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33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0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D833C2-F7E7-4BD9-9337-E07CBF27F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en-US" sz="2800"/>
              <a:t>McKinney-Vento Homeless Assistance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5FC53-1C07-4A88-8724-3E0B206A2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Protects the educational rights of children and youth experiencing homelessness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Federal law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First enacted in 1987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Reauthorized in 2015 as Title IX of the Every Student Succeeds Act (ESSA)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general purpose did not change from No Child Left Behind (NCLB)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 marL="457200" lvl="1" indent="0">
              <a:lnSpc>
                <a:spcPct val="90000"/>
              </a:lnSpc>
              <a:buNone/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marL="457200" lvl="1" indent="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6FB555-9F3D-43EA-9936-0268BBE861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7" b="2107"/>
          <a:stretch/>
        </p:blipFill>
        <p:spPr>
          <a:xfrm>
            <a:off x="5831352" y="661917"/>
            <a:ext cx="5456733" cy="544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35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D833C2-F7E7-4BD9-9337-E07CBF27F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/>
              <a:t>McKinney-Vento Definition of Homeless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5FC53-1C07-4A88-8724-3E0B206A2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331" y="1680964"/>
            <a:ext cx="6581489" cy="504288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Those who lack a </a:t>
            </a:r>
            <a:r>
              <a:rPr lang="en-US" sz="20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fixed, regular and adequate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nighttime residence, including students: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Sharing housing due to loss of housing, economic hardship, or a similar reason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Living in motels, hotels, trailer parks, camping grounds due to a lack of alternative, adequate accommodation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Living in emergency &amp; transitional shelters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Abandoned in hospitals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Living in public or private places not designed for or ordinarily used as regular sleeping accommodations for human beings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Living in cars, parks, public spaces, abandoned buildings, bus or train stations or similar situations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Migratory children living in the above situations</a:t>
            </a:r>
          </a:p>
          <a:p>
            <a:pPr marL="457200" lvl="1" indent="0" algn="r">
              <a:lnSpc>
                <a:spcPct val="90000"/>
              </a:lnSpc>
              <a:buNone/>
            </a:pPr>
            <a:r>
              <a:rPr lang="en-US" sz="2000" dirty="0"/>
              <a:t>								42 U.S.C. § 11434a(2)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1300" dirty="0"/>
          </a:p>
          <a:p>
            <a:pPr lvl="1">
              <a:lnSpc>
                <a:spcPct val="90000"/>
              </a:lnSpc>
            </a:pPr>
            <a:endParaRPr lang="en-US" sz="1300" dirty="0"/>
          </a:p>
          <a:p>
            <a:pPr lvl="1">
              <a:lnSpc>
                <a:spcPct val="90000"/>
              </a:lnSpc>
            </a:pPr>
            <a:endParaRPr lang="en-US" sz="1300" dirty="0"/>
          </a:p>
          <a:p>
            <a:pPr lvl="1">
              <a:lnSpc>
                <a:spcPct val="90000"/>
              </a:lnSpc>
            </a:pPr>
            <a:endParaRPr lang="en-US" sz="1300" dirty="0"/>
          </a:p>
          <a:p>
            <a:pPr lvl="1">
              <a:lnSpc>
                <a:spcPct val="90000"/>
              </a:lnSpc>
            </a:pPr>
            <a:endParaRPr lang="en-US" sz="1300" dirty="0"/>
          </a:p>
          <a:p>
            <a:pPr marL="457200" lvl="1" indent="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None/>
            </a:pPr>
            <a:endParaRPr lang="en-US" sz="13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1BB1E4-9E06-463D-BD7E-7D6B437DA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367" y="2237254"/>
            <a:ext cx="4788505" cy="3651234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8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D833C2-F7E7-4BD9-9337-E07CBF27F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/>
              <a:t>McKinney-Vento Definition of Homeless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5FC53-1C07-4A88-8724-3E0B206A2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266" y="1593356"/>
            <a:ext cx="6296766" cy="513597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Fixed, regular, and adequate are defined as: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 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fixed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residence is one that is stationary,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   permanent, and not subject to change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 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regular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residence is one that is used on 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   normal, standard, and consistent basis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An 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adequate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residence is one that is sufficient for meeting both the physical and psychological needs typically met in home environments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sz="1300" dirty="0"/>
          </a:p>
          <a:p>
            <a:pPr lvl="1">
              <a:lnSpc>
                <a:spcPct val="90000"/>
              </a:lnSpc>
            </a:pPr>
            <a:endParaRPr lang="en-US" sz="1300" dirty="0"/>
          </a:p>
          <a:p>
            <a:pPr lvl="1">
              <a:lnSpc>
                <a:spcPct val="90000"/>
              </a:lnSpc>
            </a:pPr>
            <a:endParaRPr lang="en-US" sz="1300" dirty="0"/>
          </a:p>
          <a:p>
            <a:pPr lvl="1">
              <a:lnSpc>
                <a:spcPct val="90000"/>
              </a:lnSpc>
            </a:pPr>
            <a:endParaRPr lang="en-US" sz="1300" dirty="0"/>
          </a:p>
          <a:p>
            <a:pPr lvl="1">
              <a:lnSpc>
                <a:spcPct val="90000"/>
              </a:lnSpc>
            </a:pPr>
            <a:endParaRPr lang="en-US" sz="1300" dirty="0"/>
          </a:p>
          <a:p>
            <a:pPr marL="457200" lvl="1" indent="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None/>
            </a:pPr>
            <a:endParaRPr lang="en-US" sz="13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1BB1E4-9E06-463D-BD7E-7D6B437DA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367" y="2237254"/>
            <a:ext cx="4788505" cy="3651234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03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dirty="0"/>
              <a:t>Unaccompanied Homeless Youth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824" y="1604308"/>
            <a:ext cx="5670176" cy="4511828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The term </a:t>
            </a:r>
            <a:r>
              <a:rPr lang="en-US" sz="3200" i="1" dirty="0"/>
              <a:t>unaccompanied youth </a:t>
            </a:r>
            <a:r>
              <a:rPr lang="en-US" sz="3200" dirty="0"/>
              <a:t>includes a homeless child or youth not in the physical custody of a parent or guardian.  	</a:t>
            </a:r>
          </a:p>
          <a:p>
            <a:pPr marL="0" indent="0" algn="r">
              <a:buNone/>
            </a:pPr>
            <a:r>
              <a:rPr lang="en-US" sz="2600" dirty="0"/>
              <a:t>42 U.S.C. § 11434a(6)</a:t>
            </a:r>
          </a:p>
          <a:p>
            <a:pPr>
              <a:spcAft>
                <a:spcPts val="1000"/>
              </a:spcAft>
            </a:pPr>
            <a:r>
              <a:rPr lang="en-US" sz="3200" dirty="0"/>
              <a:t>Have the same right to immediate enrollment &amp; educational services as other students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0EEE5C-3626-417B-B499-620DF61EB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367" y="3446969"/>
            <a:ext cx="4788505" cy="1231805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70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D16A248-1670-49E7-B46F-B3086BCEE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/>
              <a:t>Unaccompanied Homeless Youth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68CFA2-2D5A-4A6B-B08C-9DDDFBBD5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823" y="1684683"/>
            <a:ext cx="6004793" cy="500435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dirty="0"/>
              <a:t>There are no age limits in the McKinney-Vento Act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dirty="0"/>
              <a:t>Eligibility is based on the student’s housing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dirty="0"/>
              <a:t>Pathways to homelessness for unaccompanied youth: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35% of youth experienced the death of at least one parent or caregiver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44% of youth had been in foster care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24% were homeless with their families before becoming unaccompanied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>
                <a:hlinkClick r:id="rId3"/>
              </a:rPr>
              <a:t>https://www.chapinhall.org/wp-content/uploads/ChapinHall_VoYC_Youth-Pathways-FINAL.pdf</a:t>
            </a:r>
            <a:r>
              <a:rPr lang="en-US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BB0C35-BBFC-4F40-9531-2AC9B825B9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367" y="2470694"/>
            <a:ext cx="4788505" cy="3184355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55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F2044"/>
      </a:hlink>
      <a:folHlink>
        <a:srgbClr val="4FC2B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GCS">
      <a:dk1>
        <a:sysClr val="windowText" lastClr="000000"/>
      </a:dk1>
      <a:lt1>
        <a:sysClr val="window" lastClr="FFFFFF"/>
      </a:lt1>
      <a:dk2>
        <a:srgbClr val="004B8D"/>
      </a:dk2>
      <a:lt2>
        <a:srgbClr val="FFD457"/>
      </a:lt2>
      <a:accent1>
        <a:srgbClr val="00A0AF"/>
      </a:accent1>
      <a:accent2>
        <a:srgbClr val="E7A614"/>
      </a:accent2>
      <a:accent3>
        <a:srgbClr val="B30838"/>
      </a:accent3>
      <a:accent4>
        <a:srgbClr val="A3A510"/>
      </a:accent4>
      <a:accent5>
        <a:srgbClr val="BC1A8C"/>
      </a:accent5>
      <a:accent6>
        <a:srgbClr val="8C288E"/>
      </a:accent6>
      <a:hlink>
        <a:srgbClr val="F16522"/>
      </a:hlink>
      <a:folHlink>
        <a:srgbClr val="FFF1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Guilford 1">
      <a:dk1>
        <a:srgbClr val="004B8D"/>
      </a:dk1>
      <a:lt1>
        <a:srgbClr val="FFFFFF"/>
      </a:lt1>
      <a:dk2>
        <a:srgbClr val="004B8D"/>
      </a:dk2>
      <a:lt2>
        <a:srgbClr val="E7E6E6"/>
      </a:lt2>
      <a:accent1>
        <a:srgbClr val="00A0AF"/>
      </a:accent1>
      <a:accent2>
        <a:srgbClr val="E7A614"/>
      </a:accent2>
      <a:accent3>
        <a:srgbClr val="B30838"/>
      </a:accent3>
      <a:accent4>
        <a:srgbClr val="A3A510"/>
      </a:accent4>
      <a:accent5>
        <a:srgbClr val="119FD6"/>
      </a:accent5>
      <a:accent6>
        <a:srgbClr val="F26522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96E970CD22024385465DDE186265BC" ma:contentTypeVersion="15" ma:contentTypeDescription="Create a new document." ma:contentTypeScope="" ma:versionID="8460e717fbc3be0ec8839bd46a5071e0">
  <xsd:schema xmlns:xsd="http://www.w3.org/2001/XMLSchema" xmlns:xs="http://www.w3.org/2001/XMLSchema" xmlns:p="http://schemas.microsoft.com/office/2006/metadata/properties" xmlns:ns3="92a3b1b8-28d7-4206-8867-0b35b7dc1324" xmlns:ns4="459f1d16-6a30-4550-8019-282c47baa053" targetNamespace="http://schemas.microsoft.com/office/2006/metadata/properties" ma:root="true" ma:fieldsID="9e1488e6f2bc6556119a389ea97f9ec9" ns3:_="" ns4:_="">
    <xsd:import namespace="92a3b1b8-28d7-4206-8867-0b35b7dc1324"/>
    <xsd:import namespace="459f1d16-6a30-4550-8019-282c47baa05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a3b1b8-28d7-4206-8867-0b35b7dc13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f1d16-6a30-4550-8019-282c47baa0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59f1d16-6a30-4550-8019-282c47baa053" xsi:nil="true"/>
  </documentManagement>
</p:properties>
</file>

<file path=customXml/itemProps1.xml><?xml version="1.0" encoding="utf-8"?>
<ds:datastoreItem xmlns:ds="http://schemas.openxmlformats.org/officeDocument/2006/customXml" ds:itemID="{D6DF6C8E-FF70-4EDB-9817-E9E8A626B2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a3b1b8-28d7-4206-8867-0b35b7dc1324"/>
    <ds:schemaRef ds:uri="459f1d16-6a30-4550-8019-282c47baa0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727A288-316F-4742-9BDD-3D60200D2C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AEA7DF-3AE5-4175-B8D5-8CBA97733DD4}">
  <ds:schemaRefs>
    <ds:schemaRef ds:uri="http://schemas.microsoft.com/office/2006/metadata/properties"/>
    <ds:schemaRef ds:uri="92a3b1b8-28d7-4206-8867-0b35b7dc1324"/>
    <ds:schemaRef ds:uri="http://purl.org/dc/terms/"/>
    <ds:schemaRef ds:uri="459f1d16-6a30-4550-8019-282c47baa053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1916</Words>
  <Application>Microsoft Office PowerPoint</Application>
  <PresentationFormat>Widescreen</PresentationFormat>
  <Paragraphs>255</Paragraphs>
  <Slides>29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Office Theme</vt:lpstr>
      <vt:lpstr>Office Theme</vt:lpstr>
      <vt:lpstr>1_Custom Design</vt:lpstr>
      <vt:lpstr>McKinney-Vento Act Students in Transition Overview</vt:lpstr>
      <vt:lpstr>PowerPoint Presentation</vt:lpstr>
      <vt:lpstr>PowerPoint Presentation</vt:lpstr>
      <vt:lpstr>By the end of this session participants will be able to…</vt:lpstr>
      <vt:lpstr>McKinney-Vento Homeless Assistance Act</vt:lpstr>
      <vt:lpstr>McKinney-Vento Definition of Homeless</vt:lpstr>
      <vt:lpstr>McKinney-Vento Definition of Homeless</vt:lpstr>
      <vt:lpstr>Unaccompanied Homeless Youth</vt:lpstr>
      <vt:lpstr>Unaccompanied Homeless Youth</vt:lpstr>
      <vt:lpstr>Additional Consequences of Being Homeless</vt:lpstr>
      <vt:lpstr>What Rights Does McKinney-Vento Provide?</vt:lpstr>
      <vt:lpstr>Mobility</vt:lpstr>
      <vt:lpstr>School Stability - Best Interest of Child</vt:lpstr>
      <vt:lpstr>School Stability - Best Interest Considerations</vt:lpstr>
      <vt:lpstr>School Stability – School of Origin</vt:lpstr>
      <vt:lpstr>School Selection: School of Origin vs. Attendance Zoned School</vt:lpstr>
      <vt:lpstr>Immediate Enrollment</vt:lpstr>
      <vt:lpstr>School Meals</vt:lpstr>
      <vt:lpstr>Dispute Resolution</vt:lpstr>
      <vt:lpstr>Credit Accrual</vt:lpstr>
      <vt:lpstr>Postsecondary Education</vt:lpstr>
      <vt:lpstr>Transportation</vt:lpstr>
      <vt:lpstr>Transportation</vt:lpstr>
      <vt:lpstr>Transportation</vt:lpstr>
      <vt:lpstr>Look for Clues</vt:lpstr>
      <vt:lpstr>Support and Report</vt:lpstr>
      <vt:lpstr>Services and Resources that are needed</vt:lpstr>
      <vt:lpstr>Questions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McKinney-Vento Act Students in Transition Overview</dc:title>
  <dc:creator>Paylor, Drennan</dc:creator>
  <cp:lastModifiedBy>Paylor, Drennan</cp:lastModifiedBy>
  <cp:revision>4</cp:revision>
  <cp:lastPrinted>2023-06-09T21:03:52Z</cp:lastPrinted>
  <dcterms:created xsi:type="dcterms:W3CDTF">2023-03-22T01:36:35Z</dcterms:created>
  <dcterms:modified xsi:type="dcterms:W3CDTF">2023-06-21T15:29:27Z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0x0101000896E970CD22024385465DDE186265BC</vt:lpwstr>
  </property>
</Properties>
</file>