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handoutMasterIdLst>
    <p:handoutMasterId r:id="rId23"/>
  </p:handoutMasterIdLst>
  <p:sldIdLst>
    <p:sldId id="258" r:id="rId2"/>
    <p:sldId id="264" r:id="rId3"/>
    <p:sldId id="285" r:id="rId4"/>
    <p:sldId id="286" r:id="rId5"/>
    <p:sldId id="257" r:id="rId6"/>
    <p:sldId id="297" r:id="rId7"/>
    <p:sldId id="265" r:id="rId8"/>
    <p:sldId id="288" r:id="rId9"/>
    <p:sldId id="259" r:id="rId10"/>
    <p:sldId id="280" r:id="rId11"/>
    <p:sldId id="281" r:id="rId12"/>
    <p:sldId id="289" r:id="rId13"/>
    <p:sldId id="287" r:id="rId14"/>
    <p:sldId id="291" r:id="rId15"/>
    <p:sldId id="267" r:id="rId16"/>
    <p:sldId id="279" r:id="rId17"/>
    <p:sldId id="294" r:id="rId18"/>
    <p:sldId id="296" r:id="rId19"/>
    <p:sldId id="268" r:id="rId20"/>
    <p:sldId id="278"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p:cViewPr varScale="1">
        <p:scale>
          <a:sx n="85" d="100"/>
          <a:sy n="85" d="100"/>
        </p:scale>
        <p:origin x="1267"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209A96B-0AF7-4664-BB01-BE6215A83791}" type="datetimeFigureOut">
              <a:rPr lang="en-US" smtClean="0"/>
              <a:t>10/31/2019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673359-B7A9-481E-A2DA-0FBE63C9B976}" type="slidenum">
              <a:rPr lang="en-US" smtClean="0"/>
              <a:t>‹#›</a:t>
            </a:fld>
            <a:endParaRPr lang="en-US"/>
          </a:p>
        </p:txBody>
      </p:sp>
    </p:spTree>
    <p:extLst>
      <p:ext uri="{BB962C8B-B14F-4D97-AF65-F5344CB8AC3E}">
        <p14:creationId xmlns:p14="http://schemas.microsoft.com/office/powerpoint/2010/main" val="30054104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387C5A5-F6D8-4D71-89B7-5FFD49B3264F}" type="datetimeFigureOut">
              <a:rPr lang="en-US" smtClean="0"/>
              <a:t>10/31/2019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1AB0609-3CEA-4A28-BA85-FC42304B1A79}" type="slidenum">
              <a:rPr lang="en-US" smtClean="0"/>
              <a:t>‹#›</a:t>
            </a:fld>
            <a:endParaRPr lang="en-US"/>
          </a:p>
        </p:txBody>
      </p:sp>
    </p:spTree>
    <p:extLst>
      <p:ext uri="{BB962C8B-B14F-4D97-AF65-F5344CB8AC3E}">
        <p14:creationId xmlns:p14="http://schemas.microsoft.com/office/powerpoint/2010/main" val="422623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300463-F214-433E-85C6-EC8BDF305162}" type="datetime1">
              <a:rPr lang="en-US" smtClean="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905D07-0B99-4A7F-82EB-E76F946EFA00}" type="datetime1">
              <a:rPr lang="en-US" smtClean="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893564-AD54-4AC8-9623-C2D381CD9D43}" type="datetime1">
              <a:rPr lang="en-US" smtClean="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47C410-C82F-42B3-A522-B902548DC28B}" type="datetime1">
              <a:rPr lang="en-US" smtClean="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0AA16C-C23A-40A5-A7AA-E22B9E471535}" type="datetime1">
              <a:rPr lang="en-US" smtClean="0"/>
              <a:t>10/31/2019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6101ED-9026-4BDD-8FB7-EFA69F0AE3DB}" type="datetime1">
              <a:rPr lang="en-US" smtClean="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02464D-63F9-4A36-A986-EF780A1B3902}" type="datetime1">
              <a:rPr lang="en-US" smtClean="0"/>
              <a:t>10/31/2019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64C12C3-D82D-4BE9-A896-4161551A2914}" type="datetime1">
              <a:rPr lang="en-US" smtClean="0"/>
              <a:t>10/31/2019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17F38-FAF3-483A-8DB5-1E01036BC03D}" type="datetime1">
              <a:rPr lang="en-US" smtClean="0"/>
              <a:t>10/31/2019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4D84529-18A1-43F5-A75E-46B7E2637E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44C794-96FE-41BA-BBE3-AD77EFA4F489}" type="datetime1">
              <a:rPr lang="en-US" smtClean="0"/>
              <a:t>10/31/2019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D84529-18A1-43F5-A75E-46B7E2637EB2}" type="slidenum">
              <a:rPr lang="en-US" smtClean="0"/>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37FDEB35-5316-4AE5-A791-B137E5F2AEA7}" type="datetime1">
              <a:rPr lang="en-US" smtClean="0"/>
              <a:t>10/31/2019</a:t>
            </a:fld>
            <a:endParaRPr lang="en-US" dirty="0"/>
          </a:p>
        </p:txBody>
      </p:sp>
      <p:sp>
        <p:nvSpPr>
          <p:cNvPr id="9" name="Slide Number Placeholder 8"/>
          <p:cNvSpPr>
            <a:spLocks noGrp="1"/>
          </p:cNvSpPr>
          <p:nvPr>
            <p:ph type="sldNum" sz="quarter" idx="11"/>
          </p:nvPr>
        </p:nvSpPr>
        <p:spPr/>
        <p:txBody>
          <a:bodyPr/>
          <a:lstStyle/>
          <a:p>
            <a:fld id="{C4D84529-18A1-43F5-A75E-46B7E2637EB2}" type="slidenum">
              <a:rPr lang="en-US" smtClean="0"/>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4D84529-18A1-43F5-A75E-46B7E2637EB2}" type="slidenum">
              <a:rPr lang="en-US" smtClean="0"/>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A23E583-99AA-455B-95AB-8CCF5D20CDA0}" type="datetime1">
              <a:rPr lang="en-US" smtClean="0"/>
              <a:t>10/31/2019</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uilfordcountync.gov/our-county/human-services/health-department/school-healt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0"/>
            <a:ext cx="7772400" cy="1524000"/>
          </a:xfrm>
        </p:spPr>
        <p:txBody>
          <a:bodyPr>
            <a:normAutofit/>
          </a:bodyPr>
          <a:lstStyle/>
          <a:p>
            <a:pPr algn="ctr"/>
            <a:r>
              <a:rPr lang="en-US" sz="6600" b="1" dirty="0"/>
              <a:t>School Health</a:t>
            </a:r>
          </a:p>
        </p:txBody>
      </p:sp>
      <p:sp>
        <p:nvSpPr>
          <p:cNvPr id="3" name="Subtitle 2"/>
          <p:cNvSpPr>
            <a:spLocks noGrp="1"/>
          </p:cNvSpPr>
          <p:nvPr>
            <p:ph type="subTitle" idx="1"/>
          </p:nvPr>
        </p:nvSpPr>
        <p:spPr>
          <a:xfrm>
            <a:off x="1371600" y="3657600"/>
            <a:ext cx="6400800" cy="1752600"/>
          </a:xfrm>
        </p:spPr>
        <p:txBody>
          <a:bodyPr>
            <a:normAutofit/>
          </a:bodyPr>
          <a:lstStyle/>
          <a:p>
            <a:pPr algn="ctr"/>
            <a:r>
              <a:rPr lang="en-US" sz="2800" b="1" dirty="0">
                <a:solidFill>
                  <a:schemeClr val="tx1"/>
                </a:solidFill>
              </a:rPr>
              <a:t>Guilford County DHHS  </a:t>
            </a:r>
          </a:p>
          <a:p>
            <a:pPr algn="ctr"/>
            <a:r>
              <a:rPr lang="en-US" sz="2800" b="1" dirty="0">
                <a:solidFill>
                  <a:schemeClr val="tx1"/>
                </a:solidFill>
              </a:rPr>
              <a:t>Public Health Division</a:t>
            </a:r>
          </a:p>
        </p:txBody>
      </p:sp>
      <p:pic>
        <p:nvPicPr>
          <p:cNvPr id="2050" name="Picture 2" descr="C:\Users\padjens\AppData\Local\Microsoft\Windows\Temporary Internet Files\Content.IE5\INTESEN4\school-kid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7138" y="309373"/>
            <a:ext cx="4477618" cy="220522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adjens\AppData\Local\Microsoft\Windows\Temporary Internet Files\Content.IE5\ZQORPPZG\schoo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10" y="4606525"/>
            <a:ext cx="1456673" cy="146638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D84529-18A1-43F5-A75E-46B7E2637EB2}" type="slidenum">
              <a:rPr lang="en-US" smtClean="0"/>
              <a:t>1</a:t>
            </a:fld>
            <a:endParaRPr lang="en-US" dirty="0"/>
          </a:p>
        </p:txBody>
      </p:sp>
    </p:spTree>
    <p:extLst>
      <p:ext uri="{BB962C8B-B14F-4D97-AF65-F5344CB8AC3E}">
        <p14:creationId xmlns:p14="http://schemas.microsoft.com/office/powerpoint/2010/main" val="977315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40" y="152400"/>
            <a:ext cx="8491106" cy="5029200"/>
          </a:xfrm>
          <a:prstGeom prst="rect">
            <a:avLst/>
          </a:prstGeom>
        </p:spPr>
      </p:pic>
      <p:sp>
        <p:nvSpPr>
          <p:cNvPr id="2" name="Slide Number Placeholder 1"/>
          <p:cNvSpPr>
            <a:spLocks noGrp="1"/>
          </p:cNvSpPr>
          <p:nvPr>
            <p:ph type="sldNum" sz="quarter" idx="12"/>
          </p:nvPr>
        </p:nvSpPr>
        <p:spPr/>
        <p:txBody>
          <a:bodyPr/>
          <a:lstStyle/>
          <a:p>
            <a:fld id="{C4D84529-18A1-43F5-A75E-46B7E2637EB2}" type="slidenum">
              <a:rPr lang="en-US" smtClean="0"/>
              <a:t>10</a:t>
            </a:fld>
            <a:endParaRPr lang="en-US" dirty="0"/>
          </a:p>
        </p:txBody>
      </p:sp>
    </p:spTree>
    <p:extLst>
      <p:ext uri="{BB962C8B-B14F-4D97-AF65-F5344CB8AC3E}">
        <p14:creationId xmlns:p14="http://schemas.microsoft.com/office/powerpoint/2010/main" val="3408574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2401" y="228600"/>
            <a:ext cx="4495330" cy="5029200"/>
          </a:xfrm>
          <a:prstGeom prst="rect">
            <a:avLst/>
          </a:prstGeom>
        </p:spPr>
      </p:pic>
      <p:pic>
        <p:nvPicPr>
          <p:cNvPr id="5" name="Picture 4"/>
          <p:cNvPicPr>
            <a:picLocks noChangeAspect="1"/>
          </p:cNvPicPr>
          <p:nvPr/>
        </p:nvPicPr>
        <p:blipFill>
          <a:blip r:embed="rId3"/>
          <a:stretch>
            <a:fillRect/>
          </a:stretch>
        </p:blipFill>
        <p:spPr>
          <a:xfrm>
            <a:off x="4495800" y="457200"/>
            <a:ext cx="3819994" cy="1795724"/>
          </a:xfrm>
          <a:prstGeom prst="rect">
            <a:avLst/>
          </a:prstGeom>
        </p:spPr>
      </p:pic>
      <p:sp>
        <p:nvSpPr>
          <p:cNvPr id="2" name="Slide Number Placeholder 1"/>
          <p:cNvSpPr>
            <a:spLocks noGrp="1"/>
          </p:cNvSpPr>
          <p:nvPr>
            <p:ph type="sldNum" sz="quarter" idx="12"/>
          </p:nvPr>
        </p:nvSpPr>
        <p:spPr/>
        <p:txBody>
          <a:bodyPr/>
          <a:lstStyle/>
          <a:p>
            <a:fld id="{C4D84529-18A1-43F5-A75E-46B7E2637EB2}" type="slidenum">
              <a:rPr lang="en-US" smtClean="0"/>
              <a:t>11</a:t>
            </a:fld>
            <a:endParaRPr lang="en-US" dirty="0"/>
          </a:p>
        </p:txBody>
      </p:sp>
    </p:spTree>
    <p:extLst>
      <p:ext uri="{BB962C8B-B14F-4D97-AF65-F5344CB8AC3E}">
        <p14:creationId xmlns:p14="http://schemas.microsoft.com/office/powerpoint/2010/main" val="411498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59626"/>
            <a:ext cx="7543800" cy="762000"/>
          </a:xfrm>
        </p:spPr>
        <p:txBody>
          <a:bodyPr/>
          <a:lstStyle/>
          <a:p>
            <a:pPr algn="ctr"/>
            <a:br>
              <a:rPr lang="en-US" dirty="0"/>
            </a:br>
            <a:r>
              <a:rPr lang="en-US" sz="4400" dirty="0"/>
              <a:t>In 2018- 2019, numerous procedures were </a:t>
            </a:r>
            <a:br>
              <a:rPr lang="en-US" sz="4400" dirty="0"/>
            </a:br>
            <a:r>
              <a:rPr lang="en-US" sz="4400" dirty="0"/>
              <a:t>performed by school staff as trained by school nurses - for example, tube feedings and urinary catheterizations.  We need health care provider orders to provide service in school.</a:t>
            </a:r>
            <a:endParaRPr lang="en-US" dirty="0"/>
          </a:p>
        </p:txBody>
      </p:sp>
      <p:sp>
        <p:nvSpPr>
          <p:cNvPr id="3" name="Content Placeholder 2"/>
          <p:cNvSpPr>
            <a:spLocks noGrp="1"/>
          </p:cNvSpPr>
          <p:nvPr>
            <p:ph idx="1"/>
          </p:nvPr>
        </p:nvSpPr>
        <p:spPr>
          <a:xfrm>
            <a:off x="304800" y="274638"/>
            <a:ext cx="7772400" cy="45719"/>
          </a:xfrm>
        </p:spPr>
        <p:txBody>
          <a:bodyPr>
            <a:normAutofit fontScale="25000" lnSpcReduction="20000"/>
          </a:bodyPr>
          <a:lstStyle/>
          <a:p>
            <a:endParaRPr lang="en-US" dirty="0"/>
          </a:p>
          <a:p>
            <a:endParaRPr lang="en-US" dirty="0"/>
          </a:p>
          <a:p>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r>
              <a:rPr lang="en-US" dirty="0"/>
              <a:t>                                                                                                        </a:t>
            </a:r>
          </a:p>
        </p:txBody>
      </p:sp>
      <p:sp>
        <p:nvSpPr>
          <p:cNvPr id="4" name="Slide Number Placeholder 3"/>
          <p:cNvSpPr>
            <a:spLocks noGrp="1"/>
          </p:cNvSpPr>
          <p:nvPr>
            <p:ph type="sldNum" sz="quarter" idx="12"/>
          </p:nvPr>
        </p:nvSpPr>
        <p:spPr/>
        <p:txBody>
          <a:bodyPr/>
          <a:lstStyle/>
          <a:p>
            <a:fld id="{C4D84529-18A1-43F5-A75E-46B7E2637EB2}" type="slidenum">
              <a:rPr lang="en-US" smtClean="0"/>
              <a:t>12</a:t>
            </a:fld>
            <a:endParaRPr lang="en-US" dirty="0"/>
          </a:p>
        </p:txBody>
      </p:sp>
    </p:spTree>
    <p:extLst>
      <p:ext uri="{BB962C8B-B14F-4D97-AF65-F5344CB8AC3E}">
        <p14:creationId xmlns:p14="http://schemas.microsoft.com/office/powerpoint/2010/main" val="1479994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Communicable Disease Surveillance</a:t>
            </a:r>
          </a:p>
        </p:txBody>
      </p:sp>
      <p:sp>
        <p:nvSpPr>
          <p:cNvPr id="3" name="Content Placeholder 2"/>
          <p:cNvSpPr>
            <a:spLocks noGrp="1"/>
          </p:cNvSpPr>
          <p:nvPr>
            <p:ph idx="1"/>
          </p:nvPr>
        </p:nvSpPr>
        <p:spPr>
          <a:xfrm>
            <a:off x="533400" y="2209800"/>
            <a:ext cx="7543800" cy="4191000"/>
          </a:xfrm>
        </p:spPr>
        <p:txBody>
          <a:bodyPr>
            <a:normAutofit/>
          </a:bodyPr>
          <a:lstStyle/>
          <a:p>
            <a:r>
              <a:rPr lang="en-US" sz="2800" dirty="0"/>
              <a:t>Work with Public Health Communicable Disease Program to control reportable diseases.</a:t>
            </a:r>
          </a:p>
          <a:p>
            <a:r>
              <a:rPr lang="en-US" sz="2800" dirty="0"/>
              <a:t>Provide surveillance when there is an outbreak to determine individuals in schools at risk of exposure.</a:t>
            </a:r>
          </a:p>
          <a:p>
            <a:r>
              <a:rPr lang="en-US" sz="2800" dirty="0"/>
              <a:t>Educate the school staff and families about disease prevention.</a:t>
            </a:r>
          </a:p>
        </p:txBody>
      </p:sp>
      <p:sp>
        <p:nvSpPr>
          <p:cNvPr id="4" name="Slide Number Placeholder 3"/>
          <p:cNvSpPr>
            <a:spLocks noGrp="1"/>
          </p:cNvSpPr>
          <p:nvPr>
            <p:ph type="sldNum" sz="quarter" idx="12"/>
          </p:nvPr>
        </p:nvSpPr>
        <p:spPr/>
        <p:txBody>
          <a:bodyPr/>
          <a:lstStyle/>
          <a:p>
            <a:fld id="{C4D84529-18A1-43F5-A75E-46B7E2637EB2}" type="slidenum">
              <a:rPr lang="en-US" smtClean="0"/>
              <a:t>13</a:t>
            </a:fld>
            <a:endParaRPr lang="en-US" dirty="0"/>
          </a:p>
        </p:txBody>
      </p:sp>
    </p:spTree>
    <p:extLst>
      <p:ext uri="{BB962C8B-B14F-4D97-AF65-F5344CB8AC3E}">
        <p14:creationId xmlns:p14="http://schemas.microsoft.com/office/powerpoint/2010/main" val="1371230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br>
              <a:rPr lang="en-US" dirty="0"/>
            </a:br>
            <a:br>
              <a:rPr lang="en-US" dirty="0"/>
            </a:br>
            <a:r>
              <a:rPr lang="en-US" sz="4800" dirty="0"/>
              <a:t>School Nurses in 2018 -2019</a:t>
            </a:r>
            <a:br>
              <a:rPr lang="en-US" dirty="0"/>
            </a:br>
            <a:br>
              <a:rPr lang="en-US" dirty="0"/>
            </a:br>
            <a:r>
              <a:rPr lang="en-US" sz="2800" dirty="0"/>
              <a:t>*  Screened visions for 23,058 students     </a:t>
            </a:r>
            <a:br>
              <a:rPr lang="en-US" sz="2800" dirty="0"/>
            </a:br>
            <a:r>
              <a:rPr lang="en-US" sz="2800" dirty="0"/>
              <a:t>*  Referred 2,218 students to an eye care provider</a:t>
            </a:r>
            <a:br>
              <a:rPr lang="en-US" sz="2800" dirty="0"/>
            </a:br>
            <a:r>
              <a:rPr lang="en-US" sz="2800" dirty="0"/>
              <a:t>*  Helped to secure resources for many families</a:t>
            </a:r>
          </a:p>
        </p:txBody>
      </p:sp>
      <p:pic>
        <p:nvPicPr>
          <p:cNvPr id="4" name="Content Placeholder 3" descr="フリーイラスト素材] クリップアート, 人物, 子供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5629088" y="3581400"/>
            <a:ext cx="1599679" cy="2819400"/>
          </a:xfrm>
        </p:spPr>
      </p:pic>
      <p:sp>
        <p:nvSpPr>
          <p:cNvPr id="3" name="Slide Number Placeholder 2"/>
          <p:cNvSpPr>
            <a:spLocks noGrp="1"/>
          </p:cNvSpPr>
          <p:nvPr>
            <p:ph type="sldNum" sz="quarter" idx="12"/>
          </p:nvPr>
        </p:nvSpPr>
        <p:spPr/>
        <p:txBody>
          <a:bodyPr/>
          <a:lstStyle/>
          <a:p>
            <a:fld id="{C4D84529-18A1-43F5-A75E-46B7E2637EB2}" type="slidenum">
              <a:rPr lang="en-US" smtClean="0"/>
              <a:t>14</a:t>
            </a:fld>
            <a:endParaRPr lang="en-US" dirty="0"/>
          </a:p>
        </p:txBody>
      </p:sp>
    </p:spTree>
    <p:extLst>
      <p:ext uri="{BB962C8B-B14F-4D97-AF65-F5344CB8AC3E}">
        <p14:creationId xmlns:p14="http://schemas.microsoft.com/office/powerpoint/2010/main" val="3848018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533400"/>
            <a:ext cx="8229600" cy="1295400"/>
          </a:xfrm>
        </p:spPr>
        <p:txBody>
          <a:bodyPr>
            <a:noAutofit/>
          </a:bodyPr>
          <a:lstStyle/>
          <a:p>
            <a:pPr algn="ctr"/>
            <a:r>
              <a:rPr lang="en-US" sz="5400" b="1" dirty="0"/>
              <a:t>What Else Do We Do?</a:t>
            </a:r>
            <a:br>
              <a:rPr lang="en-US" sz="5400" b="1" dirty="0"/>
            </a:br>
            <a:endParaRPr lang="en-US" sz="5400" dirty="0"/>
          </a:p>
        </p:txBody>
      </p:sp>
      <p:sp>
        <p:nvSpPr>
          <p:cNvPr id="3" name="Content Placeholder 2"/>
          <p:cNvSpPr>
            <a:spLocks noGrp="1"/>
          </p:cNvSpPr>
          <p:nvPr>
            <p:ph idx="1"/>
          </p:nvPr>
        </p:nvSpPr>
        <p:spPr>
          <a:xfrm>
            <a:off x="114300" y="1600200"/>
            <a:ext cx="8534400" cy="4525963"/>
          </a:xfrm>
        </p:spPr>
        <p:txBody>
          <a:bodyPr>
            <a:normAutofit/>
          </a:bodyPr>
          <a:lstStyle/>
          <a:p>
            <a:r>
              <a:rPr lang="en-US" sz="2400" dirty="0"/>
              <a:t>We respond to the health of the community in Guilford County as DHHS Public Health Nurses.</a:t>
            </a:r>
          </a:p>
          <a:p>
            <a:r>
              <a:rPr lang="en-US" sz="2400" dirty="0"/>
              <a:t>We also assist with the immunization clinics, emergency shelters, and present at health fairs.</a:t>
            </a:r>
          </a:p>
        </p:txBody>
      </p:sp>
      <p:pic>
        <p:nvPicPr>
          <p:cNvPr id="3074" name="Picture 2" descr="C:\Users\padjens\AppData\Local\Microsoft\Windows\Temporary Internet Files\Content.IE5\O6DMJWQQ\Safeplacelogo.sv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3657600"/>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djens\AppData\Local\Microsoft\Windows\Temporary Internet Files\Content.IE5\ZQORPPZG\health_lif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1893" y="3693622"/>
            <a:ext cx="2025307" cy="18025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1" descr="DHHS_logo_transp_colo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657600"/>
            <a:ext cx="1752600" cy="176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C4D84529-18A1-43F5-A75E-46B7E2637EB2}" type="slidenum">
              <a:rPr lang="en-US" smtClean="0"/>
              <a:t>15</a:t>
            </a:fld>
            <a:endParaRPr lang="en-US" dirty="0"/>
          </a:p>
        </p:txBody>
      </p:sp>
    </p:spTree>
    <p:extLst>
      <p:ext uri="{BB962C8B-B14F-4D97-AF65-F5344CB8AC3E}">
        <p14:creationId xmlns:p14="http://schemas.microsoft.com/office/powerpoint/2010/main" val="3329061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Advocates for Children</a:t>
            </a:r>
          </a:p>
        </p:txBody>
      </p:sp>
      <p:sp>
        <p:nvSpPr>
          <p:cNvPr id="3" name="Content Placeholder 2"/>
          <p:cNvSpPr>
            <a:spLocks noGrp="1"/>
          </p:cNvSpPr>
          <p:nvPr>
            <p:ph idx="1"/>
          </p:nvPr>
        </p:nvSpPr>
        <p:spPr/>
        <p:txBody>
          <a:bodyPr>
            <a:normAutofit/>
          </a:bodyPr>
          <a:lstStyle/>
          <a:p>
            <a:r>
              <a:rPr lang="en-US" sz="2400" dirty="0"/>
              <a:t>The School Nurses are continuously advocating for our students.  A working partnership with all health providers in our community can make a difference in the lives of children and enhance their ability to become a healthy and successful adult.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886200"/>
            <a:ext cx="2441448" cy="1737360"/>
          </a:xfrm>
          <a:prstGeom prst="rect">
            <a:avLst/>
          </a:prstGeom>
        </p:spPr>
      </p:pic>
      <p:sp>
        <p:nvSpPr>
          <p:cNvPr id="5" name="Slide Number Placeholder 4"/>
          <p:cNvSpPr>
            <a:spLocks noGrp="1"/>
          </p:cNvSpPr>
          <p:nvPr>
            <p:ph type="sldNum" sz="quarter" idx="12"/>
          </p:nvPr>
        </p:nvSpPr>
        <p:spPr/>
        <p:txBody>
          <a:bodyPr/>
          <a:lstStyle/>
          <a:p>
            <a:fld id="{C4D84529-18A1-43F5-A75E-46B7E2637EB2}" type="slidenum">
              <a:rPr lang="en-US" smtClean="0"/>
              <a:t>16</a:t>
            </a:fld>
            <a:endParaRPr lang="en-US" dirty="0"/>
          </a:p>
        </p:txBody>
      </p:sp>
    </p:spTree>
    <p:extLst>
      <p:ext uri="{BB962C8B-B14F-4D97-AF65-F5344CB8AC3E}">
        <p14:creationId xmlns:p14="http://schemas.microsoft.com/office/powerpoint/2010/main" val="38576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84" y="479323"/>
            <a:ext cx="7620000" cy="1143000"/>
          </a:xfrm>
        </p:spPr>
        <p:txBody>
          <a:bodyPr/>
          <a:lstStyle/>
          <a:p>
            <a:r>
              <a:rPr lang="en-US" sz="3600" dirty="0"/>
              <a:t>School nurses collaborate with multiple community service providers including:</a:t>
            </a:r>
            <a:br>
              <a:rPr lang="en-US" sz="3600" dirty="0"/>
            </a:br>
            <a:endParaRPr lang="en-US" sz="3600" dirty="0"/>
          </a:p>
        </p:txBody>
      </p:sp>
      <p:sp>
        <p:nvSpPr>
          <p:cNvPr id="3" name="Content Placeholder 2"/>
          <p:cNvSpPr>
            <a:spLocks noGrp="1"/>
          </p:cNvSpPr>
          <p:nvPr>
            <p:ph idx="1"/>
          </p:nvPr>
        </p:nvSpPr>
        <p:spPr/>
        <p:txBody>
          <a:bodyPr/>
          <a:lstStyle/>
          <a:p>
            <a:pPr marL="411480" lvl="1" indent="0">
              <a:buNone/>
            </a:pPr>
            <a:endParaRPr lang="en-US" dirty="0"/>
          </a:p>
          <a:p>
            <a:pPr marL="114300" indent="0">
              <a:buNone/>
            </a:pPr>
            <a:endParaRPr lang="en-US" dirty="0"/>
          </a:p>
          <a:p>
            <a:r>
              <a:rPr lang="en-US" dirty="0"/>
              <a:t> Children’s Mental Health Collaborative</a:t>
            </a:r>
          </a:p>
          <a:p>
            <a:r>
              <a:rPr lang="en-US" dirty="0"/>
              <a:t>YMCA Adolescent Program Advisory Board</a:t>
            </a:r>
          </a:p>
          <a:p>
            <a:r>
              <a:rPr lang="en-US" dirty="0"/>
              <a:t>Wrap Around for Triad Adult Pediatric Medicine</a:t>
            </a:r>
          </a:p>
          <a:p>
            <a:r>
              <a:rPr lang="en-US" dirty="0"/>
              <a:t>Cone Health Center for Children</a:t>
            </a:r>
          </a:p>
          <a:p>
            <a:r>
              <a:rPr lang="en-US" dirty="0"/>
              <a:t>Cone Health Family Medicine Center</a:t>
            </a:r>
          </a:p>
          <a:p>
            <a:r>
              <a:rPr lang="en-US" dirty="0"/>
              <a:t>Pediatric Team with Partnership for Community Care</a:t>
            </a:r>
          </a:p>
          <a:p>
            <a:r>
              <a:rPr lang="en-US" dirty="0"/>
              <a:t>Child Fatality Prevention Team </a:t>
            </a:r>
          </a:p>
          <a:p>
            <a:r>
              <a:rPr lang="en-US" dirty="0"/>
              <a:t>Guilford County Asthma Coalition</a:t>
            </a:r>
          </a:p>
        </p:txBody>
      </p:sp>
      <p:sp>
        <p:nvSpPr>
          <p:cNvPr id="4" name="Slide Number Placeholder 3"/>
          <p:cNvSpPr>
            <a:spLocks noGrp="1"/>
          </p:cNvSpPr>
          <p:nvPr>
            <p:ph type="sldNum" sz="quarter" idx="12"/>
          </p:nvPr>
        </p:nvSpPr>
        <p:spPr/>
        <p:txBody>
          <a:bodyPr/>
          <a:lstStyle/>
          <a:p>
            <a:fld id="{C4D84529-18A1-43F5-A75E-46B7E2637EB2}" type="slidenum">
              <a:rPr lang="en-US" smtClean="0"/>
              <a:t>17</a:t>
            </a:fld>
            <a:endParaRPr lang="en-US" dirty="0"/>
          </a:p>
        </p:txBody>
      </p:sp>
    </p:spTree>
    <p:extLst>
      <p:ext uri="{BB962C8B-B14F-4D97-AF65-F5344CB8AC3E}">
        <p14:creationId xmlns:p14="http://schemas.microsoft.com/office/powerpoint/2010/main" val="3192123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Healthy Children Learn Better</a:t>
            </a:r>
          </a:p>
        </p:txBody>
      </p:sp>
      <p:sp>
        <p:nvSpPr>
          <p:cNvPr id="3" name="Content Placeholder 2"/>
          <p:cNvSpPr>
            <a:spLocks noGrp="1"/>
          </p:cNvSpPr>
          <p:nvPr>
            <p:ph idx="1"/>
          </p:nvPr>
        </p:nvSpPr>
        <p:spPr/>
        <p:txBody>
          <a:bodyPr/>
          <a:lstStyle/>
          <a:p>
            <a:pPr marL="114300" indent="0" algn="ctr">
              <a:buNone/>
            </a:pPr>
            <a:r>
              <a:rPr lang="en-US" sz="2400" dirty="0"/>
              <a:t>A student’s health status is directly related to his or her ability to learn.  The school nurse supports the physical, mental, emotional, and social health of students and their success in the learning process.  </a:t>
            </a:r>
          </a:p>
          <a:p>
            <a:pPr marL="114300" indent="0" algn="ctr">
              <a:buNone/>
            </a:pPr>
            <a:endParaRPr lang="en-US" sz="2400" dirty="0"/>
          </a:p>
          <a:p>
            <a:endParaRPr lang="en-US" dirty="0"/>
          </a:p>
        </p:txBody>
      </p:sp>
      <p:pic>
        <p:nvPicPr>
          <p:cNvPr id="4" name="Picture 3" descr="Nursing 101 - Nurses in the Schoo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3505201"/>
            <a:ext cx="3276600" cy="2305050"/>
          </a:xfrm>
          <a:prstGeom prst="rect">
            <a:avLst/>
          </a:prstGeom>
        </p:spPr>
      </p:pic>
      <p:sp>
        <p:nvSpPr>
          <p:cNvPr id="5" name="Slide Number Placeholder 4"/>
          <p:cNvSpPr>
            <a:spLocks noGrp="1"/>
          </p:cNvSpPr>
          <p:nvPr>
            <p:ph type="sldNum" sz="quarter" idx="12"/>
          </p:nvPr>
        </p:nvSpPr>
        <p:spPr/>
        <p:txBody>
          <a:bodyPr/>
          <a:lstStyle/>
          <a:p>
            <a:fld id="{C4D84529-18A1-43F5-A75E-46B7E2637EB2}" type="slidenum">
              <a:rPr lang="en-US" smtClean="0"/>
              <a:t>18</a:t>
            </a:fld>
            <a:endParaRPr lang="en-US" dirty="0"/>
          </a:p>
        </p:txBody>
      </p:sp>
    </p:spTree>
    <p:extLst>
      <p:ext uri="{BB962C8B-B14F-4D97-AF65-F5344CB8AC3E}">
        <p14:creationId xmlns:p14="http://schemas.microsoft.com/office/powerpoint/2010/main" val="310605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620000" cy="1143000"/>
          </a:xfrm>
        </p:spPr>
        <p:txBody>
          <a:bodyPr>
            <a:normAutofit/>
          </a:bodyPr>
          <a:lstStyle/>
          <a:p>
            <a:pPr algn="r"/>
            <a:r>
              <a:rPr lang="en-US" sz="4600" b="1" dirty="0"/>
              <a:t>How Can You Contact Us?</a:t>
            </a:r>
          </a:p>
        </p:txBody>
      </p:sp>
      <p:pic>
        <p:nvPicPr>
          <p:cNvPr id="2050" name="Picture 2" descr="C:\Users\padjens\AppData\Local\Microsoft\Windows\Temporary Internet Files\Content.IE5\ZQORPPZG\telephone-158190_640[1].png"/>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431392" y="1143000"/>
            <a:ext cx="1902023" cy="1905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a:xfrm>
            <a:off x="2637505" y="1676400"/>
            <a:ext cx="5744496" cy="4525963"/>
          </a:xfrm>
        </p:spPr>
        <p:txBody>
          <a:bodyPr/>
          <a:lstStyle/>
          <a:p>
            <a:pPr marL="114300" indent="0">
              <a:buNone/>
            </a:pPr>
            <a:endParaRPr lang="en-US" b="1" dirty="0"/>
          </a:p>
          <a:p>
            <a:pPr marL="777240" lvl="2" indent="0" algn="ctr">
              <a:buNone/>
            </a:pPr>
            <a:r>
              <a:rPr lang="en-US" b="1" dirty="0"/>
              <a:t>    Susan Hawks</a:t>
            </a:r>
            <a:r>
              <a:rPr lang="en-US" b="1"/>
              <a:t>, BSN, RN, </a:t>
            </a:r>
            <a:r>
              <a:rPr lang="en-US" b="1" dirty="0"/>
              <a:t>NCSN</a:t>
            </a:r>
          </a:p>
          <a:p>
            <a:pPr marL="777240" lvl="2" indent="0" algn="ctr">
              <a:buNone/>
            </a:pPr>
            <a:r>
              <a:rPr lang="en-US" sz="2000" b="1" dirty="0"/>
              <a:t>    Lead School Nurse Supervisor</a:t>
            </a:r>
          </a:p>
          <a:p>
            <a:pPr marL="114300" indent="0" algn="ctr">
              <a:buNone/>
            </a:pPr>
            <a:r>
              <a:rPr lang="en-US" sz="2000" b="1" dirty="0"/>
              <a:t>                (336) 641-3896</a:t>
            </a:r>
          </a:p>
          <a:p>
            <a:pPr marL="114300" indent="0" algn="ctr">
              <a:buNone/>
            </a:pPr>
            <a:r>
              <a:rPr lang="en-US" sz="2000" b="1" dirty="0"/>
              <a:t>     shawks@guilfordcountync.gov</a:t>
            </a:r>
          </a:p>
          <a:p>
            <a:pPr algn="ctr"/>
            <a:r>
              <a:rPr lang="en-US" sz="2000" b="1" dirty="0"/>
              <a:t>Janis Surratt – High Point Supervisor</a:t>
            </a:r>
          </a:p>
          <a:p>
            <a:pPr algn="ctr"/>
            <a:r>
              <a:rPr lang="en-US" sz="2000" b="1" dirty="0"/>
              <a:t>Beth Jaekle – Greensboro Supervisor</a:t>
            </a:r>
          </a:p>
          <a:p>
            <a:pPr algn="ctr"/>
            <a:r>
              <a:rPr lang="en-US" sz="2000" b="1" dirty="0"/>
              <a:t>Sharain Carter – Greensboro Supervisor</a:t>
            </a:r>
          </a:p>
          <a:p>
            <a:pPr marL="114300" indent="0" algn="ctr">
              <a:buNone/>
            </a:pPr>
            <a:endParaRPr lang="en-US" sz="2200" dirty="0">
              <a:solidFill>
                <a:srgbClr val="0070C0"/>
              </a:solidFill>
            </a:endParaRPr>
          </a:p>
          <a:p>
            <a:pPr marL="457200" lvl="1" indent="0">
              <a:buNone/>
            </a:pPr>
            <a:endParaRPr lang="en-US" dirty="0">
              <a:solidFill>
                <a:srgbClr val="0070C0"/>
              </a:solidFill>
            </a:endParaRPr>
          </a:p>
        </p:txBody>
      </p:sp>
      <p:pic>
        <p:nvPicPr>
          <p:cNvPr id="2051" name="Picture 3" descr="C:\Users\padjens\AppData\Local\Microsoft\Windows\Temporary Internet Files\Content.IE5\ZQORPPZG\compute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957" y="3200400"/>
            <a:ext cx="2185503" cy="2514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C4D84529-18A1-43F5-A75E-46B7E2637EB2}" type="slidenum">
              <a:rPr lang="en-US" smtClean="0"/>
              <a:t>19</a:t>
            </a:fld>
            <a:endParaRPr lang="en-US" dirty="0"/>
          </a:p>
        </p:txBody>
      </p:sp>
    </p:spTree>
    <p:extLst>
      <p:ext uri="{BB962C8B-B14F-4D97-AF65-F5344CB8AC3E}">
        <p14:creationId xmlns:p14="http://schemas.microsoft.com/office/powerpoint/2010/main" val="3085766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382000" cy="5821362"/>
          </a:xfrm>
        </p:spPr>
        <p:txBody>
          <a:bodyPr>
            <a:normAutofit/>
          </a:bodyPr>
          <a:lstStyle/>
          <a:p>
            <a:pPr algn="ctr"/>
            <a:r>
              <a:rPr lang="en-US" b="1" dirty="0"/>
              <a:t>The School Health Program supports Guilford County Schools through case management, health education and consultation in order to remove health related barriers to learning</a:t>
            </a:r>
            <a:r>
              <a:rPr lang="en-US" dirty="0"/>
              <a:t>.</a:t>
            </a:r>
          </a:p>
        </p:txBody>
      </p:sp>
      <p:sp>
        <p:nvSpPr>
          <p:cNvPr id="3" name="Slide Number Placeholder 2"/>
          <p:cNvSpPr>
            <a:spLocks noGrp="1"/>
          </p:cNvSpPr>
          <p:nvPr>
            <p:ph type="sldNum" sz="quarter" idx="12"/>
          </p:nvPr>
        </p:nvSpPr>
        <p:spPr/>
        <p:txBody>
          <a:bodyPr/>
          <a:lstStyle/>
          <a:p>
            <a:fld id="{C4D84529-18A1-43F5-A75E-46B7E2637EB2}" type="slidenum">
              <a:rPr lang="en-US" smtClean="0"/>
              <a:t>2</a:t>
            </a:fld>
            <a:endParaRPr lang="en-US" dirty="0"/>
          </a:p>
        </p:txBody>
      </p:sp>
    </p:spTree>
    <p:extLst>
      <p:ext uri="{BB962C8B-B14F-4D97-AF65-F5344CB8AC3E}">
        <p14:creationId xmlns:p14="http://schemas.microsoft.com/office/powerpoint/2010/main" val="119609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u="sng" dirty="0"/>
              <a:t>Resource Information</a:t>
            </a:r>
          </a:p>
        </p:txBody>
      </p:sp>
      <p:sp>
        <p:nvSpPr>
          <p:cNvPr id="3" name="Content Placeholder 2"/>
          <p:cNvSpPr>
            <a:spLocks noGrp="1"/>
          </p:cNvSpPr>
          <p:nvPr>
            <p:ph idx="1"/>
          </p:nvPr>
        </p:nvSpPr>
        <p:spPr>
          <a:xfrm>
            <a:off x="381000" y="1600200"/>
            <a:ext cx="8001000" cy="4800600"/>
          </a:xfrm>
        </p:spPr>
        <p:txBody>
          <a:bodyPr/>
          <a:lstStyle/>
          <a:p>
            <a:pPr marL="114300" indent="0">
              <a:buNone/>
            </a:pPr>
            <a:r>
              <a:rPr lang="en-US" sz="2800" dirty="0"/>
              <a:t>School Health Program</a:t>
            </a:r>
          </a:p>
          <a:p>
            <a:pPr marL="114300" indent="0" algn="ctr">
              <a:buNone/>
            </a:pPr>
            <a:r>
              <a:rPr lang="en-US" sz="2800" u="sng" dirty="0">
                <a:hlinkClick r:id="rId2"/>
              </a:rPr>
              <a:t>http://www.guilfordcountync.gov/our-county/human-services/health-department/school-health/</a:t>
            </a:r>
            <a:endParaRPr lang="en-US" sz="2800" u="sng" dirty="0"/>
          </a:p>
          <a:p>
            <a:pPr marL="114300" indent="0">
              <a:buNone/>
            </a:pPr>
            <a:endParaRPr lang="en-US" sz="2800" dirty="0"/>
          </a:p>
          <a:p>
            <a:pPr marL="114300" indent="0">
              <a:buNone/>
            </a:pPr>
            <a:endParaRPr lang="en-US" sz="2800" dirty="0"/>
          </a:p>
        </p:txBody>
      </p:sp>
      <p:pic>
        <p:nvPicPr>
          <p:cNvPr id="5" name="Picture 1" descr="DHHS_logo_transp_color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886200"/>
            <a:ext cx="1371600" cy="138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fld id="{C4D84529-18A1-43F5-A75E-46B7E2637EB2}" type="slidenum">
              <a:rPr lang="en-US" smtClean="0"/>
              <a:t>20</a:t>
            </a:fld>
            <a:endParaRPr lang="en-US" dirty="0"/>
          </a:p>
        </p:txBody>
      </p:sp>
    </p:spTree>
    <p:extLst>
      <p:ext uri="{BB962C8B-B14F-4D97-AF65-F5344CB8AC3E}">
        <p14:creationId xmlns:p14="http://schemas.microsoft.com/office/powerpoint/2010/main" val="3014505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7924800" cy="5364162"/>
          </a:xfrm>
        </p:spPr>
        <p:txBody>
          <a:bodyPr>
            <a:normAutofit/>
          </a:bodyPr>
          <a:lstStyle/>
          <a:p>
            <a:pPr algn="ctr"/>
            <a:r>
              <a:rPr lang="en-US" b="1" i="1" dirty="0"/>
              <a:t>The American Academy of Pediatrics has a new policy statement published in the June 2016 issue of Pediatrics that calls for a minimum of one full-time registered nurse in every school. </a:t>
            </a:r>
          </a:p>
        </p:txBody>
      </p:sp>
      <p:sp>
        <p:nvSpPr>
          <p:cNvPr id="3" name="Slide Number Placeholder 2"/>
          <p:cNvSpPr>
            <a:spLocks noGrp="1"/>
          </p:cNvSpPr>
          <p:nvPr>
            <p:ph type="sldNum" sz="quarter" idx="12"/>
          </p:nvPr>
        </p:nvSpPr>
        <p:spPr/>
        <p:txBody>
          <a:bodyPr/>
          <a:lstStyle/>
          <a:p>
            <a:fld id="{C4D84529-18A1-43F5-A75E-46B7E2637EB2}" type="slidenum">
              <a:rPr lang="en-US" smtClean="0"/>
              <a:t>3</a:t>
            </a:fld>
            <a:endParaRPr lang="en-US" dirty="0"/>
          </a:p>
        </p:txBody>
      </p:sp>
    </p:spTree>
    <p:extLst>
      <p:ext uri="{BB962C8B-B14F-4D97-AF65-F5344CB8AC3E}">
        <p14:creationId xmlns:p14="http://schemas.microsoft.com/office/powerpoint/2010/main" val="3693201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5800"/>
            <a:ext cx="7239000" cy="5791200"/>
          </a:xfrm>
        </p:spPr>
        <p:txBody>
          <a:bodyPr/>
          <a:lstStyle/>
          <a:p>
            <a:pPr algn="ctr"/>
            <a:r>
              <a:rPr lang="en-US" sz="4000" b="1" dirty="0"/>
              <a:t>School Year 2018-2019</a:t>
            </a:r>
            <a:br>
              <a:rPr lang="en-US" sz="4000" dirty="0"/>
            </a:br>
            <a:r>
              <a:rPr lang="en-US" sz="4000" dirty="0"/>
              <a:t>GCS Student Population – 73,939</a:t>
            </a:r>
            <a:br>
              <a:rPr lang="en-US" sz="4000" dirty="0"/>
            </a:br>
            <a:r>
              <a:rPr lang="en-US" sz="4000" dirty="0"/>
              <a:t>42 Nurses Served 123 Schools</a:t>
            </a:r>
            <a:br>
              <a:rPr lang="en-US" sz="4000" dirty="0"/>
            </a:br>
            <a:r>
              <a:rPr lang="en-US" sz="4000" dirty="0"/>
              <a:t>Each Nurse serves 3 – 4 Schools</a:t>
            </a:r>
            <a:br>
              <a:rPr lang="en-US" sz="4000" dirty="0"/>
            </a:br>
            <a:r>
              <a:rPr lang="en-US" sz="4000" dirty="0"/>
              <a:t>1 Nurse : 1,737 Students</a:t>
            </a:r>
            <a:br>
              <a:rPr lang="en-US" sz="4000" dirty="0"/>
            </a:br>
            <a:r>
              <a:rPr lang="en-US" sz="4000" dirty="0"/>
              <a:t>School Nurse Contacts -210,861</a:t>
            </a:r>
            <a:br>
              <a:rPr lang="en-US" sz="4000" dirty="0"/>
            </a:br>
            <a:r>
              <a:rPr lang="en-US" sz="4000" dirty="0"/>
              <a:t>School Visits – 3,982</a:t>
            </a:r>
          </a:p>
        </p:txBody>
      </p:sp>
      <p:pic>
        <p:nvPicPr>
          <p:cNvPr id="3" name="Picture 2" descr="school_nurse_420w-420x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7400" y="4619625"/>
            <a:ext cx="2209800" cy="2162175"/>
          </a:xfrm>
          <a:prstGeom prst="rect">
            <a:avLst/>
          </a:prstGeom>
        </p:spPr>
      </p:pic>
      <p:sp>
        <p:nvSpPr>
          <p:cNvPr id="4" name="Slide Number Placeholder 3"/>
          <p:cNvSpPr>
            <a:spLocks noGrp="1"/>
          </p:cNvSpPr>
          <p:nvPr>
            <p:ph type="sldNum" sz="quarter" idx="12"/>
          </p:nvPr>
        </p:nvSpPr>
        <p:spPr/>
        <p:txBody>
          <a:bodyPr/>
          <a:lstStyle/>
          <a:p>
            <a:fld id="{C4D84529-18A1-43F5-A75E-46B7E2637EB2}" type="slidenum">
              <a:rPr lang="en-US" smtClean="0"/>
              <a:t>4</a:t>
            </a:fld>
            <a:endParaRPr lang="en-US" dirty="0"/>
          </a:p>
        </p:txBody>
      </p:sp>
    </p:spTree>
    <p:extLst>
      <p:ext uri="{BB962C8B-B14F-4D97-AF65-F5344CB8AC3E}">
        <p14:creationId xmlns:p14="http://schemas.microsoft.com/office/powerpoint/2010/main" val="71322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31976"/>
            <a:ext cx="7086600" cy="990600"/>
          </a:xfrm>
        </p:spPr>
        <p:txBody>
          <a:bodyPr>
            <a:noAutofit/>
          </a:bodyPr>
          <a:lstStyle/>
          <a:p>
            <a:pPr algn="ctr"/>
            <a:r>
              <a:rPr lang="en-US" sz="4200" b="1" dirty="0"/>
              <a:t>The School Health Program </a:t>
            </a:r>
            <a:br>
              <a:rPr lang="en-US" sz="4200" b="1" dirty="0"/>
            </a:br>
            <a:r>
              <a:rPr lang="en-US" sz="4200" b="1" dirty="0"/>
              <a:t>Provides:</a:t>
            </a:r>
          </a:p>
        </p:txBody>
      </p:sp>
      <p:sp>
        <p:nvSpPr>
          <p:cNvPr id="3" name="Content Placeholder 2"/>
          <p:cNvSpPr>
            <a:spLocks noGrp="1"/>
          </p:cNvSpPr>
          <p:nvPr>
            <p:ph idx="1"/>
          </p:nvPr>
        </p:nvSpPr>
        <p:spPr>
          <a:xfrm>
            <a:off x="304800" y="2268740"/>
            <a:ext cx="8458200" cy="4525963"/>
          </a:xfrm>
        </p:spPr>
        <p:txBody>
          <a:bodyPr>
            <a:normAutofit/>
          </a:bodyPr>
          <a:lstStyle/>
          <a:p>
            <a:r>
              <a:rPr lang="en-US" sz="2800" dirty="0"/>
              <a:t>Chronic Disease Management</a:t>
            </a:r>
          </a:p>
          <a:p>
            <a:r>
              <a:rPr lang="en-US" sz="2800" dirty="0"/>
              <a:t>Training of school staff and monitoring of medical procedures</a:t>
            </a:r>
          </a:p>
          <a:p>
            <a:r>
              <a:rPr lang="en-US" sz="2800" dirty="0"/>
              <a:t>Medication administration training and monitoring</a:t>
            </a:r>
          </a:p>
          <a:p>
            <a:r>
              <a:rPr lang="en-US" sz="2800" dirty="0"/>
              <a:t>Immunization and Health Assessment follow-up</a:t>
            </a:r>
          </a:p>
          <a:p>
            <a:r>
              <a:rPr lang="en-US" sz="2800" dirty="0"/>
              <a:t>Screening, referrals, and follow-up for: vision, dental, and other health conditions </a:t>
            </a:r>
          </a:p>
          <a:p>
            <a:endParaRPr lang="en-US" dirty="0"/>
          </a:p>
        </p:txBody>
      </p:sp>
      <p:pic>
        <p:nvPicPr>
          <p:cNvPr id="3075" name="Picture 3" descr="C:\Users\padjens\AppData\Local\Microsoft\Windows\Temporary Internet Files\Content.IE5\INTESEN4\clipart01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27276"/>
            <a:ext cx="1462544" cy="114852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adjens\AppData\Local\Microsoft\Windows\Temporary Internet Files\Content.IE5\O6DMJWQQ\ar12166024495597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1143000"/>
            <a:ext cx="1066800" cy="145142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D84529-18A1-43F5-A75E-46B7E2637EB2}" type="slidenum">
              <a:rPr lang="en-US" smtClean="0"/>
              <a:t>5</a:t>
            </a:fld>
            <a:endParaRPr lang="en-US" dirty="0"/>
          </a:p>
        </p:txBody>
      </p:sp>
    </p:spTree>
    <p:extLst>
      <p:ext uri="{BB962C8B-B14F-4D97-AF65-F5344CB8AC3E}">
        <p14:creationId xmlns:p14="http://schemas.microsoft.com/office/powerpoint/2010/main" val="38963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School Health Offers Many Other Services</a:t>
            </a:r>
          </a:p>
        </p:txBody>
      </p:sp>
      <p:sp>
        <p:nvSpPr>
          <p:cNvPr id="3" name="Content Placeholder 2"/>
          <p:cNvSpPr>
            <a:spLocks noGrp="1"/>
          </p:cNvSpPr>
          <p:nvPr>
            <p:ph idx="1"/>
          </p:nvPr>
        </p:nvSpPr>
        <p:spPr/>
        <p:txBody>
          <a:bodyPr/>
          <a:lstStyle/>
          <a:p>
            <a:endParaRPr lang="en-US" dirty="0"/>
          </a:p>
          <a:p>
            <a:r>
              <a:rPr lang="en-US" sz="2800" dirty="0">
                <a:solidFill>
                  <a:srgbClr val="FF0000"/>
                </a:solidFill>
              </a:rPr>
              <a:t>Case Management of Chronic Conditions</a:t>
            </a:r>
          </a:p>
          <a:p>
            <a:r>
              <a:rPr lang="en-US" sz="2800" dirty="0">
                <a:solidFill>
                  <a:srgbClr val="FF0000"/>
                </a:solidFill>
              </a:rPr>
              <a:t>Health Care Plans</a:t>
            </a:r>
          </a:p>
          <a:p>
            <a:r>
              <a:rPr lang="en-US" sz="2800" dirty="0">
                <a:solidFill>
                  <a:srgbClr val="FF0000"/>
                </a:solidFill>
              </a:rPr>
              <a:t>Health Education Classes</a:t>
            </a:r>
          </a:p>
          <a:p>
            <a:r>
              <a:rPr lang="en-US" sz="2800" dirty="0">
                <a:solidFill>
                  <a:srgbClr val="FF0000"/>
                </a:solidFill>
              </a:rPr>
              <a:t>Pregnancy Referral/Follow-Up/Counseling</a:t>
            </a:r>
          </a:p>
          <a:p>
            <a:r>
              <a:rPr lang="en-US" sz="2800" dirty="0">
                <a:solidFill>
                  <a:srgbClr val="FF0000"/>
                </a:solidFill>
              </a:rPr>
              <a:t>Liaison between Home, School and Community Health Care Provider</a:t>
            </a:r>
          </a:p>
        </p:txBody>
      </p:sp>
      <p:sp>
        <p:nvSpPr>
          <p:cNvPr id="4" name="Slide Number Placeholder 3"/>
          <p:cNvSpPr>
            <a:spLocks noGrp="1"/>
          </p:cNvSpPr>
          <p:nvPr>
            <p:ph type="sldNum" sz="quarter" idx="12"/>
          </p:nvPr>
        </p:nvSpPr>
        <p:spPr/>
        <p:txBody>
          <a:bodyPr/>
          <a:lstStyle/>
          <a:p>
            <a:fld id="{C4D84529-18A1-43F5-A75E-46B7E2637EB2}" type="slidenum">
              <a:rPr lang="en-US" smtClean="0"/>
              <a:t>6</a:t>
            </a:fld>
            <a:endParaRPr lang="en-US" dirty="0"/>
          </a:p>
        </p:txBody>
      </p:sp>
    </p:spTree>
    <p:extLst>
      <p:ext uri="{BB962C8B-B14F-4D97-AF65-F5344CB8AC3E}">
        <p14:creationId xmlns:p14="http://schemas.microsoft.com/office/powerpoint/2010/main" val="238266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81" y="199103"/>
            <a:ext cx="8890021" cy="1447800"/>
          </a:xfrm>
        </p:spPr>
        <p:txBody>
          <a:bodyPr>
            <a:noAutofit/>
          </a:bodyPr>
          <a:lstStyle/>
          <a:p>
            <a:pPr algn="ctr"/>
            <a:r>
              <a:rPr lang="en-US" sz="4200" b="1" dirty="0"/>
              <a:t>4 Most Common Chronic Diseases</a:t>
            </a:r>
            <a:br>
              <a:rPr lang="en-US" sz="4200" b="1" dirty="0"/>
            </a:br>
            <a:r>
              <a:rPr lang="en-US" sz="4200" b="1" dirty="0"/>
              <a:t>in the School Setting</a:t>
            </a:r>
          </a:p>
        </p:txBody>
      </p:sp>
      <p:sp>
        <p:nvSpPr>
          <p:cNvPr id="3" name="Content Placeholder 2"/>
          <p:cNvSpPr>
            <a:spLocks noGrp="1"/>
          </p:cNvSpPr>
          <p:nvPr>
            <p:ph idx="1"/>
          </p:nvPr>
        </p:nvSpPr>
        <p:spPr>
          <a:xfrm>
            <a:off x="533400" y="2133600"/>
            <a:ext cx="8229600" cy="4525963"/>
          </a:xfrm>
        </p:spPr>
        <p:txBody>
          <a:bodyPr>
            <a:normAutofit/>
          </a:bodyPr>
          <a:lstStyle/>
          <a:p>
            <a:r>
              <a:rPr lang="en-US" sz="4000" dirty="0"/>
              <a:t>Asthma</a:t>
            </a:r>
          </a:p>
          <a:p>
            <a:r>
              <a:rPr lang="en-US" sz="4000" dirty="0"/>
              <a:t>Severe Allergies</a:t>
            </a:r>
          </a:p>
          <a:p>
            <a:r>
              <a:rPr lang="en-US" sz="4000" dirty="0"/>
              <a:t>Seizures</a:t>
            </a:r>
          </a:p>
          <a:p>
            <a:r>
              <a:rPr lang="en-US" sz="4000" dirty="0"/>
              <a:t>Diabetes</a:t>
            </a:r>
          </a:p>
        </p:txBody>
      </p:sp>
      <p:pic>
        <p:nvPicPr>
          <p:cNvPr id="5124" name="Picture 4" descr="C:\Users\padjens\AppData\Local\Microsoft\Windows\Temporary Internet Files\Content.IE5\O6DMJWQQ\6245032006_ea4f553b9c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1080" y="1828800"/>
            <a:ext cx="1569720" cy="156972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adjens\AppData\Local\Microsoft\Windows\Temporary Internet Files\Content.IE5\09OUIRHZ\food-allergies-279x3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731" y="2653388"/>
            <a:ext cx="1461074" cy="157104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padjens\AppData\Local\Microsoft\Windows\Temporary Internet Files\Content.IE5\09OUIRHZ\800px-Gehirn_lobi_seitlich[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2502" y="3501763"/>
            <a:ext cx="2443438" cy="1478279"/>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C:\Users\padjens\AppData\Local\Microsoft\Windows\Temporary Internet Files\Content.IE5\O6DMJWQQ\4818-recoger_sangr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5940" y="4321278"/>
            <a:ext cx="1524003" cy="15240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D84529-18A1-43F5-A75E-46B7E2637EB2}" type="slidenum">
              <a:rPr lang="en-US" smtClean="0"/>
              <a:t>7</a:t>
            </a:fld>
            <a:endParaRPr lang="en-US" dirty="0"/>
          </a:p>
        </p:txBody>
      </p:sp>
    </p:spTree>
    <p:extLst>
      <p:ext uri="{BB962C8B-B14F-4D97-AF65-F5344CB8AC3E}">
        <p14:creationId xmlns:p14="http://schemas.microsoft.com/office/powerpoint/2010/main" val="2358181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066800"/>
            <a:ext cx="7315200" cy="152400"/>
          </a:xfrm>
        </p:spPr>
        <p:txBody>
          <a:bodyPr/>
          <a:lstStyle/>
          <a:p>
            <a:pPr algn="ctr"/>
            <a:r>
              <a:rPr lang="en-US" sz="4000" dirty="0"/>
              <a:t>19% of GCS Students Identified with a Chronic Health Condition in 2018-2019</a:t>
            </a:r>
            <a:br>
              <a:rPr lang="en-US" sz="4000" dirty="0"/>
            </a:br>
            <a:r>
              <a:rPr lang="en-US" sz="4000" dirty="0"/>
              <a:t> </a:t>
            </a:r>
            <a:endParaRPr lang="en-US" dirty="0"/>
          </a:p>
        </p:txBody>
      </p:sp>
      <p:sp>
        <p:nvSpPr>
          <p:cNvPr id="3" name="Content Placeholder 2"/>
          <p:cNvSpPr>
            <a:spLocks noGrp="1"/>
          </p:cNvSpPr>
          <p:nvPr>
            <p:ph idx="1"/>
          </p:nvPr>
        </p:nvSpPr>
        <p:spPr>
          <a:xfrm>
            <a:off x="533400" y="2286000"/>
            <a:ext cx="7543800" cy="4114800"/>
          </a:xfrm>
        </p:spPr>
        <p:txBody>
          <a:bodyPr/>
          <a:lstStyle/>
          <a:p>
            <a:r>
              <a:rPr lang="en-US" sz="3200" dirty="0">
                <a:solidFill>
                  <a:srgbClr val="FF0000"/>
                </a:solidFill>
              </a:rPr>
              <a:t>Asthma -  6,448 students</a:t>
            </a:r>
          </a:p>
          <a:p>
            <a:r>
              <a:rPr lang="en-US" sz="3200" dirty="0">
                <a:solidFill>
                  <a:srgbClr val="FF0000"/>
                </a:solidFill>
              </a:rPr>
              <a:t>Severe Allergies – 3,438 students</a:t>
            </a:r>
          </a:p>
          <a:p>
            <a:r>
              <a:rPr lang="en-US" sz="3200" dirty="0">
                <a:solidFill>
                  <a:srgbClr val="FF0000"/>
                </a:solidFill>
              </a:rPr>
              <a:t>Seizure Disorder – 422 students</a:t>
            </a:r>
          </a:p>
          <a:p>
            <a:r>
              <a:rPr lang="en-US" sz="3200" dirty="0">
                <a:solidFill>
                  <a:srgbClr val="FF0000"/>
                </a:solidFill>
              </a:rPr>
              <a:t>Type I Diabetes – 213 students</a:t>
            </a:r>
          </a:p>
          <a:p>
            <a:endParaRPr lang="en-US" sz="3200" dirty="0">
              <a:solidFill>
                <a:srgbClr val="FF0000"/>
              </a:solidFill>
            </a:endParaRPr>
          </a:p>
          <a:p>
            <a:pPr marL="114300" indent="0">
              <a:buNone/>
            </a:pPr>
            <a:endParaRPr lang="en-US" dirty="0">
              <a:solidFill>
                <a:srgbClr val="FF0000"/>
              </a:solidFill>
            </a:endParaRPr>
          </a:p>
        </p:txBody>
      </p:sp>
      <p:sp>
        <p:nvSpPr>
          <p:cNvPr id="4" name="Slide Number Placeholder 3"/>
          <p:cNvSpPr>
            <a:spLocks noGrp="1"/>
          </p:cNvSpPr>
          <p:nvPr>
            <p:ph type="sldNum" sz="quarter" idx="12"/>
          </p:nvPr>
        </p:nvSpPr>
        <p:spPr/>
        <p:txBody>
          <a:bodyPr/>
          <a:lstStyle/>
          <a:p>
            <a:fld id="{C4D84529-18A1-43F5-A75E-46B7E2637EB2}" type="slidenum">
              <a:rPr lang="en-US" smtClean="0"/>
              <a:t>8</a:t>
            </a:fld>
            <a:endParaRPr lang="en-US" dirty="0"/>
          </a:p>
        </p:txBody>
      </p:sp>
    </p:spTree>
    <p:extLst>
      <p:ext uri="{BB962C8B-B14F-4D97-AF65-F5344CB8AC3E}">
        <p14:creationId xmlns:p14="http://schemas.microsoft.com/office/powerpoint/2010/main" val="345359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382000" cy="1401762"/>
          </a:xfrm>
        </p:spPr>
        <p:txBody>
          <a:bodyPr>
            <a:normAutofit/>
          </a:bodyPr>
          <a:lstStyle/>
          <a:p>
            <a:pPr algn="ctr"/>
            <a:r>
              <a:rPr lang="en-US" sz="4200" b="1" dirty="0"/>
              <a:t>Chronic Disease Case Management Goals Include: </a:t>
            </a:r>
          </a:p>
        </p:txBody>
      </p:sp>
      <p:sp>
        <p:nvSpPr>
          <p:cNvPr id="3" name="Content Placeholder 2"/>
          <p:cNvSpPr>
            <a:spLocks noGrp="1"/>
          </p:cNvSpPr>
          <p:nvPr>
            <p:ph idx="1"/>
          </p:nvPr>
        </p:nvSpPr>
        <p:spPr>
          <a:xfrm>
            <a:off x="228600" y="1828800"/>
            <a:ext cx="8229600" cy="4297363"/>
          </a:xfrm>
        </p:spPr>
        <p:txBody>
          <a:bodyPr>
            <a:normAutofit/>
          </a:bodyPr>
          <a:lstStyle/>
          <a:p>
            <a:r>
              <a:rPr lang="en-US" sz="3000" dirty="0"/>
              <a:t>Reduced Symptoms</a:t>
            </a:r>
          </a:p>
          <a:p>
            <a:r>
              <a:rPr lang="en-US" sz="3000" dirty="0"/>
              <a:t>Improved Academic Success</a:t>
            </a:r>
          </a:p>
          <a:p>
            <a:r>
              <a:rPr lang="en-US" sz="3000" dirty="0"/>
              <a:t>Improved Self Care </a:t>
            </a:r>
          </a:p>
          <a:p>
            <a:r>
              <a:rPr lang="en-US" sz="3000" dirty="0"/>
              <a:t>Increased Teacher/Staff Education</a:t>
            </a:r>
          </a:p>
          <a:p>
            <a:r>
              <a:rPr lang="en-US" sz="3000" dirty="0"/>
              <a:t>Safer School Environment</a:t>
            </a:r>
          </a:p>
          <a:p>
            <a:r>
              <a:rPr lang="en-US" sz="3000" dirty="0"/>
              <a:t>Improved Family/Peer Relationships</a:t>
            </a:r>
          </a:p>
        </p:txBody>
      </p:sp>
      <p:pic>
        <p:nvPicPr>
          <p:cNvPr id="4098" name="Picture 2" descr="C:\Users\padjens\AppData\Local\Microsoft\Windows\Temporary Internet Files\Content.IE5\ZQORPPZG\health-and-wellbeing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578077"/>
            <a:ext cx="1851025" cy="18510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adjens\AppData\Local\Microsoft\Windows\Temporary Internet Files\Content.IE5\INTESEN4\stethoscope-heart-clip-art--thumb288729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599" y="3581400"/>
            <a:ext cx="1506794" cy="150679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4D84529-18A1-43F5-A75E-46B7E2637EB2}" type="slidenum">
              <a:rPr lang="en-US" smtClean="0"/>
              <a:t>9</a:t>
            </a:fld>
            <a:endParaRPr lang="en-US" dirty="0"/>
          </a:p>
        </p:txBody>
      </p:sp>
    </p:spTree>
    <p:extLst>
      <p:ext uri="{BB962C8B-B14F-4D97-AF65-F5344CB8AC3E}">
        <p14:creationId xmlns:p14="http://schemas.microsoft.com/office/powerpoint/2010/main" val="36492232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914</TotalTime>
  <Words>525</Words>
  <Application>Microsoft Office PowerPoint</Application>
  <PresentationFormat>On-screen Show (4:3)</PresentationFormat>
  <Paragraphs>99</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Cambria</vt:lpstr>
      <vt:lpstr>Adjacency</vt:lpstr>
      <vt:lpstr>School Health</vt:lpstr>
      <vt:lpstr>The School Health Program supports Guilford County Schools through case management, health education and consultation in order to remove health related barriers to learning.</vt:lpstr>
      <vt:lpstr>The American Academy of Pediatrics has a new policy statement published in the June 2016 issue of Pediatrics that calls for a minimum of one full-time registered nurse in every school. </vt:lpstr>
      <vt:lpstr>School Year 2018-2019 GCS Student Population – 73,939 42 Nurses Served 123 Schools Each Nurse serves 3 – 4 Schools 1 Nurse : 1,737 Students School Nurse Contacts -210,861 School Visits – 3,982</vt:lpstr>
      <vt:lpstr>The School Health Program  Provides:</vt:lpstr>
      <vt:lpstr>School Health Offers Many Other Services</vt:lpstr>
      <vt:lpstr>4 Most Common Chronic Diseases in the School Setting</vt:lpstr>
      <vt:lpstr>19% of GCS Students Identified with a Chronic Health Condition in 2018-2019  </vt:lpstr>
      <vt:lpstr>Chronic Disease Case Management Goals Include: </vt:lpstr>
      <vt:lpstr>PowerPoint Presentation</vt:lpstr>
      <vt:lpstr>PowerPoint Presentation</vt:lpstr>
      <vt:lpstr> In 2018- 2019, numerous procedures were  performed by school staff as trained by school nurses - for example, tube feedings and urinary catheterizations.  We need health care provider orders to provide service in school.</vt:lpstr>
      <vt:lpstr>Communicable Disease Surveillance</vt:lpstr>
      <vt:lpstr>   School Nurses in 2018 -2019  *  Screened visions for 23,058 students      *  Referred 2,218 students to an eye care provider *  Helped to secure resources for many families</vt:lpstr>
      <vt:lpstr>What Else Do We Do? </vt:lpstr>
      <vt:lpstr>Advocates for Children</vt:lpstr>
      <vt:lpstr>School nurses collaborate with multiple community service providers including: </vt:lpstr>
      <vt:lpstr>Healthy Children Learn Better</vt:lpstr>
      <vt:lpstr>How Can You Contact Us?</vt:lpstr>
      <vt:lpstr>Resource Information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Health</dc:title>
  <dc:creator>Padjen, Sue</dc:creator>
  <cp:lastModifiedBy>Sandy Ellington</cp:lastModifiedBy>
  <cp:revision>296</cp:revision>
  <cp:lastPrinted>2018-07-19T21:15:32Z</cp:lastPrinted>
  <dcterms:created xsi:type="dcterms:W3CDTF">2016-03-09T17:13:35Z</dcterms:created>
  <dcterms:modified xsi:type="dcterms:W3CDTF">2019-10-31T14:08:20Z</dcterms:modified>
</cp:coreProperties>
</file>